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8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9" r:id="rId23"/>
    <p:sldId id="278" r:id="rId24"/>
    <p:sldId id="285" r:id="rId25"/>
    <p:sldId id="281" r:id="rId26"/>
    <p:sldId id="280" r:id="rId27"/>
    <p:sldId id="282" r:id="rId28"/>
    <p:sldId id="283" r:id="rId29"/>
    <p:sldId id="27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B"/>
    <a:srgbClr val="336699"/>
    <a:srgbClr val="9900FF"/>
    <a:srgbClr val="000066"/>
    <a:srgbClr val="336600"/>
    <a:srgbClr val="003300"/>
    <a:srgbClr val="66CCFF"/>
    <a:srgbClr val="9B6FCB"/>
    <a:srgbClr val="FF33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323770E-23EE-4F1B-91E0-76EA5F20B36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DF294DDE-B66B-4D56-B4B7-FDFAC368DDF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a:extLst>
              <a:ext uri="{FF2B5EF4-FFF2-40B4-BE49-F238E27FC236}">
                <a16:creationId xmlns:a16="http://schemas.microsoft.com/office/drawing/2014/main" id="{DB36ED62-BCB3-443F-898C-E645F387EE0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EA58E755-27B0-4E0C-A28C-7A5B749D9C6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F4F57A6B-CA4A-4E42-B8EA-2C4163B2173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CA4E4A8A-5E96-41F9-A7FC-F25B62E957F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AD897AF-A6E7-4CB9-B4FE-912FB0458E2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06" name="Picture 10" descr="j0382573">
            <a:extLst>
              <a:ext uri="{FF2B5EF4-FFF2-40B4-BE49-F238E27FC236}">
                <a16:creationId xmlns:a16="http://schemas.microsoft.com/office/drawing/2014/main" id="{813F1BE9-2EDD-44DC-A73D-463398FCE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6400800" cy="6400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a:extLst>
              <a:ext uri="{FF2B5EF4-FFF2-40B4-BE49-F238E27FC236}">
                <a16:creationId xmlns:a16="http://schemas.microsoft.com/office/drawing/2014/main" id="{70AEDA56-41FC-4C96-8F25-95781A1D6B84}"/>
              </a:ext>
            </a:extLst>
          </p:cNvPr>
          <p:cNvSpPr>
            <a:spLocks noGrp="1" noChangeArrowheads="1"/>
          </p:cNvSpPr>
          <p:nvPr>
            <p:ph type="ctrTitle"/>
          </p:nvPr>
        </p:nvSpPr>
        <p:spPr>
          <a:xfrm>
            <a:off x="5105400" y="228600"/>
            <a:ext cx="3733800" cy="222885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lgn="ctr">
              <a:defRPr sz="4800">
                <a:solidFill>
                  <a:schemeClr val="tx1"/>
                </a:solidFill>
              </a:defRPr>
            </a:lvl1pPr>
          </a:lstStyle>
          <a:p>
            <a:pPr lvl="0"/>
            <a:r>
              <a:rPr lang="en-US" altLang="en-US" noProof="0"/>
              <a:t>Click to edit Master title style</a:t>
            </a:r>
          </a:p>
        </p:txBody>
      </p:sp>
      <p:sp>
        <p:nvSpPr>
          <p:cNvPr id="4099" name="Rectangle 3">
            <a:extLst>
              <a:ext uri="{FF2B5EF4-FFF2-40B4-BE49-F238E27FC236}">
                <a16:creationId xmlns:a16="http://schemas.microsoft.com/office/drawing/2014/main" id="{1FF3075D-58AC-4113-BCB8-AD467394BAAA}"/>
              </a:ext>
            </a:extLst>
          </p:cNvPr>
          <p:cNvSpPr>
            <a:spLocks noGrp="1" noChangeArrowheads="1"/>
          </p:cNvSpPr>
          <p:nvPr>
            <p:ph type="subTitle" idx="1"/>
          </p:nvPr>
        </p:nvSpPr>
        <p:spPr>
          <a:xfrm>
            <a:off x="6477000" y="2819400"/>
            <a:ext cx="2362200" cy="1981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marL="0" indent="0" algn="ctr">
              <a:buFontTx/>
              <a:buNone/>
              <a:defRPr/>
            </a:lvl1pPr>
          </a:lstStyle>
          <a:p>
            <a:pPr lvl="0"/>
            <a:r>
              <a:rPr lang="en-US" alt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4E50-9491-4CFC-922C-63495322DA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68D036-9FA8-4EA1-AD52-DAD5448854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EB89F-775C-4C3C-B248-473257060506}"/>
              </a:ext>
            </a:extLst>
          </p:cNvPr>
          <p:cNvSpPr>
            <a:spLocks noGrp="1"/>
          </p:cNvSpPr>
          <p:nvPr>
            <p:ph type="dt" sz="half" idx="10"/>
          </p:nvPr>
        </p:nvSpPr>
        <p:spPr/>
        <p:txBody>
          <a:bodyPr/>
          <a:lstStyle>
            <a:lvl1pPr>
              <a:defRPr/>
            </a:lvl1pPr>
          </a:lstStyle>
          <a:p>
            <a:fld id="{2A44AFBB-2DD9-49E1-BB9B-67FFC65EC683}" type="datetime1">
              <a:rPr lang="en-US" altLang="en-US"/>
              <a:pPr/>
              <a:t>2/25/2020</a:t>
            </a:fld>
            <a:endParaRPr lang="en-US" altLang="en-US"/>
          </a:p>
        </p:txBody>
      </p:sp>
      <p:sp>
        <p:nvSpPr>
          <p:cNvPr id="5" name="Footer Placeholder 4">
            <a:extLst>
              <a:ext uri="{FF2B5EF4-FFF2-40B4-BE49-F238E27FC236}">
                <a16:creationId xmlns:a16="http://schemas.microsoft.com/office/drawing/2014/main" id="{C2CAF549-FB71-4285-BA11-47E60EB49C5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9337341-455E-4BF9-896E-9B8340DC8305}"/>
              </a:ext>
            </a:extLst>
          </p:cNvPr>
          <p:cNvSpPr>
            <a:spLocks noGrp="1"/>
          </p:cNvSpPr>
          <p:nvPr>
            <p:ph type="sldNum" sz="quarter" idx="12"/>
          </p:nvPr>
        </p:nvSpPr>
        <p:spPr/>
        <p:txBody>
          <a:bodyPr/>
          <a:lstStyle>
            <a:lvl1pPr>
              <a:defRPr/>
            </a:lvl1pPr>
          </a:lstStyle>
          <a:p>
            <a:fld id="{E35AC759-4BCC-4A71-9D43-3FEBF8E1E7FA}" type="slidenum">
              <a:rPr lang="en-US" altLang="en-US"/>
              <a:pPr/>
              <a:t>‹#›</a:t>
            </a:fld>
            <a:endParaRPr lang="en-US" altLang="en-US"/>
          </a:p>
        </p:txBody>
      </p:sp>
    </p:spTree>
    <p:extLst>
      <p:ext uri="{BB962C8B-B14F-4D97-AF65-F5344CB8AC3E}">
        <p14:creationId xmlns:p14="http://schemas.microsoft.com/office/powerpoint/2010/main" val="230564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8456FC-73FE-47BA-A21F-250C0A80053F}"/>
              </a:ext>
            </a:extLst>
          </p:cNvPr>
          <p:cNvSpPr>
            <a:spLocks noGrp="1"/>
          </p:cNvSpPr>
          <p:nvPr>
            <p:ph type="title" orient="vert"/>
          </p:nvPr>
        </p:nvSpPr>
        <p:spPr>
          <a:xfrm>
            <a:off x="6762750" y="304800"/>
            <a:ext cx="2152650" cy="58213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60FBDA-EF94-4437-A873-4E9B6BDB7CAA}"/>
              </a:ext>
            </a:extLst>
          </p:cNvPr>
          <p:cNvSpPr>
            <a:spLocks noGrp="1"/>
          </p:cNvSpPr>
          <p:nvPr>
            <p:ph type="body" orient="vert" idx="1"/>
          </p:nvPr>
        </p:nvSpPr>
        <p:spPr>
          <a:xfrm>
            <a:off x="304800" y="304800"/>
            <a:ext cx="6305550" cy="58213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FFF82-4E1B-48D6-818F-BC61FE558787}"/>
              </a:ext>
            </a:extLst>
          </p:cNvPr>
          <p:cNvSpPr>
            <a:spLocks noGrp="1"/>
          </p:cNvSpPr>
          <p:nvPr>
            <p:ph type="dt" sz="half" idx="10"/>
          </p:nvPr>
        </p:nvSpPr>
        <p:spPr/>
        <p:txBody>
          <a:bodyPr/>
          <a:lstStyle>
            <a:lvl1pPr>
              <a:defRPr/>
            </a:lvl1pPr>
          </a:lstStyle>
          <a:p>
            <a:fld id="{D82CD3D4-B413-457B-A837-F972F314E0D0}" type="datetime1">
              <a:rPr lang="en-US" altLang="en-US"/>
              <a:pPr/>
              <a:t>2/25/2020</a:t>
            </a:fld>
            <a:endParaRPr lang="en-US" altLang="en-US"/>
          </a:p>
        </p:txBody>
      </p:sp>
      <p:sp>
        <p:nvSpPr>
          <p:cNvPr id="5" name="Footer Placeholder 4">
            <a:extLst>
              <a:ext uri="{FF2B5EF4-FFF2-40B4-BE49-F238E27FC236}">
                <a16:creationId xmlns:a16="http://schemas.microsoft.com/office/drawing/2014/main" id="{704BC97C-9645-47E1-B574-9C19360757E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9F7828A-AEEA-42D7-824F-3402DF232553}"/>
              </a:ext>
            </a:extLst>
          </p:cNvPr>
          <p:cNvSpPr>
            <a:spLocks noGrp="1"/>
          </p:cNvSpPr>
          <p:nvPr>
            <p:ph type="sldNum" sz="quarter" idx="12"/>
          </p:nvPr>
        </p:nvSpPr>
        <p:spPr/>
        <p:txBody>
          <a:bodyPr/>
          <a:lstStyle>
            <a:lvl1pPr>
              <a:defRPr/>
            </a:lvl1pPr>
          </a:lstStyle>
          <a:p>
            <a:fld id="{858AE469-1551-4199-BC94-20489AEB13E5}" type="slidenum">
              <a:rPr lang="en-US" altLang="en-US"/>
              <a:pPr/>
              <a:t>‹#›</a:t>
            </a:fld>
            <a:endParaRPr lang="en-US" altLang="en-US"/>
          </a:p>
        </p:txBody>
      </p:sp>
    </p:spTree>
    <p:extLst>
      <p:ext uri="{BB962C8B-B14F-4D97-AF65-F5344CB8AC3E}">
        <p14:creationId xmlns:p14="http://schemas.microsoft.com/office/powerpoint/2010/main" val="713164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4CF5-91B0-4B17-81D3-883EC12707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B610C-A420-4D75-98DF-A4A7C72CE1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D78CE-A7D9-496F-A064-281BECD0AFA6}"/>
              </a:ext>
            </a:extLst>
          </p:cNvPr>
          <p:cNvSpPr>
            <a:spLocks noGrp="1"/>
          </p:cNvSpPr>
          <p:nvPr>
            <p:ph type="dt" sz="half" idx="10"/>
          </p:nvPr>
        </p:nvSpPr>
        <p:spPr/>
        <p:txBody>
          <a:bodyPr/>
          <a:lstStyle>
            <a:lvl1pPr>
              <a:defRPr/>
            </a:lvl1pPr>
          </a:lstStyle>
          <a:p>
            <a:fld id="{D0DDA1E1-02A2-412A-A1CE-DF9C63FB8D0A}" type="datetime1">
              <a:rPr lang="en-US" altLang="en-US"/>
              <a:pPr/>
              <a:t>2/25/2020</a:t>
            </a:fld>
            <a:endParaRPr lang="en-US" altLang="en-US"/>
          </a:p>
        </p:txBody>
      </p:sp>
      <p:sp>
        <p:nvSpPr>
          <p:cNvPr id="5" name="Footer Placeholder 4">
            <a:extLst>
              <a:ext uri="{FF2B5EF4-FFF2-40B4-BE49-F238E27FC236}">
                <a16:creationId xmlns:a16="http://schemas.microsoft.com/office/drawing/2014/main" id="{7886A71B-0B3C-45F1-8BC7-CDA94C194CD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E8BD47D-DA93-4315-9A1C-07400ABE1A4F}"/>
              </a:ext>
            </a:extLst>
          </p:cNvPr>
          <p:cNvSpPr>
            <a:spLocks noGrp="1"/>
          </p:cNvSpPr>
          <p:nvPr>
            <p:ph type="sldNum" sz="quarter" idx="12"/>
          </p:nvPr>
        </p:nvSpPr>
        <p:spPr/>
        <p:txBody>
          <a:bodyPr/>
          <a:lstStyle>
            <a:lvl1pPr>
              <a:defRPr/>
            </a:lvl1pPr>
          </a:lstStyle>
          <a:p>
            <a:fld id="{0741B391-B6E4-4550-A2DB-538059D94534}" type="slidenum">
              <a:rPr lang="en-US" altLang="en-US"/>
              <a:pPr/>
              <a:t>‹#›</a:t>
            </a:fld>
            <a:endParaRPr lang="en-US" altLang="en-US"/>
          </a:p>
        </p:txBody>
      </p:sp>
    </p:spTree>
    <p:extLst>
      <p:ext uri="{BB962C8B-B14F-4D97-AF65-F5344CB8AC3E}">
        <p14:creationId xmlns:p14="http://schemas.microsoft.com/office/powerpoint/2010/main" val="132171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EFE4B-937D-49E3-9AD2-A3DDBE2B22E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828A8F-B187-4DA1-8529-A4003B63904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DCF9102-9C20-43FD-A440-69291BE31D5D}"/>
              </a:ext>
            </a:extLst>
          </p:cNvPr>
          <p:cNvSpPr>
            <a:spLocks noGrp="1"/>
          </p:cNvSpPr>
          <p:nvPr>
            <p:ph type="dt" sz="half" idx="10"/>
          </p:nvPr>
        </p:nvSpPr>
        <p:spPr/>
        <p:txBody>
          <a:bodyPr/>
          <a:lstStyle>
            <a:lvl1pPr>
              <a:defRPr/>
            </a:lvl1pPr>
          </a:lstStyle>
          <a:p>
            <a:fld id="{6F778C1D-49E2-423C-BEC1-F94A5E2801AC}" type="datetime1">
              <a:rPr lang="en-US" altLang="en-US"/>
              <a:pPr/>
              <a:t>2/25/2020</a:t>
            </a:fld>
            <a:endParaRPr lang="en-US" altLang="en-US"/>
          </a:p>
        </p:txBody>
      </p:sp>
      <p:sp>
        <p:nvSpPr>
          <p:cNvPr id="5" name="Footer Placeholder 4">
            <a:extLst>
              <a:ext uri="{FF2B5EF4-FFF2-40B4-BE49-F238E27FC236}">
                <a16:creationId xmlns:a16="http://schemas.microsoft.com/office/drawing/2014/main" id="{393E2C7C-230B-4AFB-927F-914437E1C34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20349D5-733B-47A8-A43E-8CD9B148B05C}"/>
              </a:ext>
            </a:extLst>
          </p:cNvPr>
          <p:cNvSpPr>
            <a:spLocks noGrp="1"/>
          </p:cNvSpPr>
          <p:nvPr>
            <p:ph type="sldNum" sz="quarter" idx="12"/>
          </p:nvPr>
        </p:nvSpPr>
        <p:spPr/>
        <p:txBody>
          <a:bodyPr/>
          <a:lstStyle>
            <a:lvl1pPr>
              <a:defRPr/>
            </a:lvl1pPr>
          </a:lstStyle>
          <a:p>
            <a:fld id="{E41373F1-985E-4120-8D9F-734468F1BDA1}" type="slidenum">
              <a:rPr lang="en-US" altLang="en-US"/>
              <a:pPr/>
              <a:t>‹#›</a:t>
            </a:fld>
            <a:endParaRPr lang="en-US" altLang="en-US"/>
          </a:p>
        </p:txBody>
      </p:sp>
    </p:spTree>
    <p:extLst>
      <p:ext uri="{BB962C8B-B14F-4D97-AF65-F5344CB8AC3E}">
        <p14:creationId xmlns:p14="http://schemas.microsoft.com/office/powerpoint/2010/main" val="250371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4D81-B4BC-44A0-A12B-EE047BB7D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914C3C-BF78-4052-9EB5-32A1F25336EF}"/>
              </a:ext>
            </a:extLst>
          </p:cNvPr>
          <p:cNvSpPr>
            <a:spLocks noGrp="1"/>
          </p:cNvSpPr>
          <p:nvPr>
            <p:ph sz="half" idx="1"/>
          </p:nvPr>
        </p:nvSpPr>
        <p:spPr>
          <a:xfrm>
            <a:off x="304800" y="1600200"/>
            <a:ext cx="42291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E606C8-B0E5-48C6-85C3-7D6D5D6B5FA9}"/>
              </a:ext>
            </a:extLst>
          </p:cNvPr>
          <p:cNvSpPr>
            <a:spLocks noGrp="1"/>
          </p:cNvSpPr>
          <p:nvPr>
            <p:ph sz="half" idx="2"/>
          </p:nvPr>
        </p:nvSpPr>
        <p:spPr>
          <a:xfrm>
            <a:off x="4686300" y="1600200"/>
            <a:ext cx="42291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B42EAC-3273-4565-A432-014DB2B18438}"/>
              </a:ext>
            </a:extLst>
          </p:cNvPr>
          <p:cNvSpPr>
            <a:spLocks noGrp="1"/>
          </p:cNvSpPr>
          <p:nvPr>
            <p:ph type="dt" sz="half" idx="10"/>
          </p:nvPr>
        </p:nvSpPr>
        <p:spPr/>
        <p:txBody>
          <a:bodyPr/>
          <a:lstStyle>
            <a:lvl1pPr>
              <a:defRPr/>
            </a:lvl1pPr>
          </a:lstStyle>
          <a:p>
            <a:fld id="{E8EA2249-69B8-46F2-8B0D-2EE24401DD87}" type="datetime1">
              <a:rPr lang="en-US" altLang="en-US"/>
              <a:pPr/>
              <a:t>2/25/2020</a:t>
            </a:fld>
            <a:endParaRPr lang="en-US" altLang="en-US"/>
          </a:p>
        </p:txBody>
      </p:sp>
      <p:sp>
        <p:nvSpPr>
          <p:cNvPr id="6" name="Footer Placeholder 5">
            <a:extLst>
              <a:ext uri="{FF2B5EF4-FFF2-40B4-BE49-F238E27FC236}">
                <a16:creationId xmlns:a16="http://schemas.microsoft.com/office/drawing/2014/main" id="{3E11DAA8-39AC-4B0D-9A39-1CF3848CC17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5D2D848-2081-40B5-B3B2-DB3501885ACC}"/>
              </a:ext>
            </a:extLst>
          </p:cNvPr>
          <p:cNvSpPr>
            <a:spLocks noGrp="1"/>
          </p:cNvSpPr>
          <p:nvPr>
            <p:ph type="sldNum" sz="quarter" idx="12"/>
          </p:nvPr>
        </p:nvSpPr>
        <p:spPr/>
        <p:txBody>
          <a:bodyPr/>
          <a:lstStyle>
            <a:lvl1pPr>
              <a:defRPr/>
            </a:lvl1pPr>
          </a:lstStyle>
          <a:p>
            <a:fld id="{0AB7069E-430C-4DA7-BD33-DCD898223D4A}" type="slidenum">
              <a:rPr lang="en-US" altLang="en-US"/>
              <a:pPr/>
              <a:t>‹#›</a:t>
            </a:fld>
            <a:endParaRPr lang="en-US" altLang="en-US"/>
          </a:p>
        </p:txBody>
      </p:sp>
    </p:spTree>
    <p:extLst>
      <p:ext uri="{BB962C8B-B14F-4D97-AF65-F5344CB8AC3E}">
        <p14:creationId xmlns:p14="http://schemas.microsoft.com/office/powerpoint/2010/main" val="296796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DB8D-1397-401E-8C76-286C4EFC8EA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2D6939-432B-4E9D-A88A-750A86B47B3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5AED86-ACBC-40DF-BF47-D2637268B23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B648F6-FCA5-4500-9E3F-4423B3C2BD6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AF55A8-0B9A-4FEA-8985-70A1233FDBF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F2249D-D33F-4642-9750-B58C7A0CE1F1}"/>
              </a:ext>
            </a:extLst>
          </p:cNvPr>
          <p:cNvSpPr>
            <a:spLocks noGrp="1"/>
          </p:cNvSpPr>
          <p:nvPr>
            <p:ph type="dt" sz="half" idx="10"/>
          </p:nvPr>
        </p:nvSpPr>
        <p:spPr/>
        <p:txBody>
          <a:bodyPr/>
          <a:lstStyle>
            <a:lvl1pPr>
              <a:defRPr/>
            </a:lvl1pPr>
          </a:lstStyle>
          <a:p>
            <a:fld id="{C45150BD-51CE-4671-B233-8DBE681AC191}" type="datetime1">
              <a:rPr lang="en-US" altLang="en-US"/>
              <a:pPr/>
              <a:t>2/25/2020</a:t>
            </a:fld>
            <a:endParaRPr lang="en-US" altLang="en-US"/>
          </a:p>
        </p:txBody>
      </p:sp>
      <p:sp>
        <p:nvSpPr>
          <p:cNvPr id="8" name="Footer Placeholder 7">
            <a:extLst>
              <a:ext uri="{FF2B5EF4-FFF2-40B4-BE49-F238E27FC236}">
                <a16:creationId xmlns:a16="http://schemas.microsoft.com/office/drawing/2014/main" id="{C2202988-0B92-4AB2-8402-6D3A4A30FAB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22541F0-6DFF-4398-AF35-906E6BBDAFAA}"/>
              </a:ext>
            </a:extLst>
          </p:cNvPr>
          <p:cNvSpPr>
            <a:spLocks noGrp="1"/>
          </p:cNvSpPr>
          <p:nvPr>
            <p:ph type="sldNum" sz="quarter" idx="12"/>
          </p:nvPr>
        </p:nvSpPr>
        <p:spPr/>
        <p:txBody>
          <a:bodyPr/>
          <a:lstStyle>
            <a:lvl1pPr>
              <a:defRPr/>
            </a:lvl1pPr>
          </a:lstStyle>
          <a:p>
            <a:fld id="{9C4B3157-5800-41D5-9715-BA1E22038249}" type="slidenum">
              <a:rPr lang="en-US" altLang="en-US"/>
              <a:pPr/>
              <a:t>‹#›</a:t>
            </a:fld>
            <a:endParaRPr lang="en-US" altLang="en-US"/>
          </a:p>
        </p:txBody>
      </p:sp>
    </p:spTree>
    <p:extLst>
      <p:ext uri="{BB962C8B-B14F-4D97-AF65-F5344CB8AC3E}">
        <p14:creationId xmlns:p14="http://schemas.microsoft.com/office/powerpoint/2010/main" val="18251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E1AC-54FC-456E-8057-166337D1D2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484952-B2E2-459A-ABA4-54E5DDB30EE6}"/>
              </a:ext>
            </a:extLst>
          </p:cNvPr>
          <p:cNvSpPr>
            <a:spLocks noGrp="1"/>
          </p:cNvSpPr>
          <p:nvPr>
            <p:ph type="dt" sz="half" idx="10"/>
          </p:nvPr>
        </p:nvSpPr>
        <p:spPr/>
        <p:txBody>
          <a:bodyPr/>
          <a:lstStyle>
            <a:lvl1pPr>
              <a:defRPr/>
            </a:lvl1pPr>
          </a:lstStyle>
          <a:p>
            <a:fld id="{42498E78-A521-4ADC-BB18-F125FED22ED1}" type="datetime1">
              <a:rPr lang="en-US" altLang="en-US"/>
              <a:pPr/>
              <a:t>2/25/2020</a:t>
            </a:fld>
            <a:endParaRPr lang="en-US" altLang="en-US"/>
          </a:p>
        </p:txBody>
      </p:sp>
      <p:sp>
        <p:nvSpPr>
          <p:cNvPr id="4" name="Footer Placeholder 3">
            <a:extLst>
              <a:ext uri="{FF2B5EF4-FFF2-40B4-BE49-F238E27FC236}">
                <a16:creationId xmlns:a16="http://schemas.microsoft.com/office/drawing/2014/main" id="{C89C84D2-CCED-4752-A0AB-4F36D1DB801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1787716-E760-4C2A-B9CE-14EDEAB83825}"/>
              </a:ext>
            </a:extLst>
          </p:cNvPr>
          <p:cNvSpPr>
            <a:spLocks noGrp="1"/>
          </p:cNvSpPr>
          <p:nvPr>
            <p:ph type="sldNum" sz="quarter" idx="12"/>
          </p:nvPr>
        </p:nvSpPr>
        <p:spPr/>
        <p:txBody>
          <a:bodyPr/>
          <a:lstStyle>
            <a:lvl1pPr>
              <a:defRPr/>
            </a:lvl1pPr>
          </a:lstStyle>
          <a:p>
            <a:fld id="{FFED2B3E-0A20-4DC5-8F75-75EF83E242F9}" type="slidenum">
              <a:rPr lang="en-US" altLang="en-US"/>
              <a:pPr/>
              <a:t>‹#›</a:t>
            </a:fld>
            <a:endParaRPr lang="en-US" altLang="en-US"/>
          </a:p>
        </p:txBody>
      </p:sp>
    </p:spTree>
    <p:extLst>
      <p:ext uri="{BB962C8B-B14F-4D97-AF65-F5344CB8AC3E}">
        <p14:creationId xmlns:p14="http://schemas.microsoft.com/office/powerpoint/2010/main" val="419207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D36D1-E330-477C-9753-F3C74C98CA5C}"/>
              </a:ext>
            </a:extLst>
          </p:cNvPr>
          <p:cNvSpPr>
            <a:spLocks noGrp="1"/>
          </p:cNvSpPr>
          <p:nvPr>
            <p:ph type="dt" sz="half" idx="10"/>
          </p:nvPr>
        </p:nvSpPr>
        <p:spPr/>
        <p:txBody>
          <a:bodyPr/>
          <a:lstStyle>
            <a:lvl1pPr>
              <a:defRPr/>
            </a:lvl1pPr>
          </a:lstStyle>
          <a:p>
            <a:fld id="{8CF25391-A84B-4BBB-A0AC-89FD0918C9EA}" type="datetime1">
              <a:rPr lang="en-US" altLang="en-US"/>
              <a:pPr/>
              <a:t>2/25/2020</a:t>
            </a:fld>
            <a:endParaRPr lang="en-US" altLang="en-US"/>
          </a:p>
        </p:txBody>
      </p:sp>
      <p:sp>
        <p:nvSpPr>
          <p:cNvPr id="3" name="Footer Placeholder 2">
            <a:extLst>
              <a:ext uri="{FF2B5EF4-FFF2-40B4-BE49-F238E27FC236}">
                <a16:creationId xmlns:a16="http://schemas.microsoft.com/office/drawing/2014/main" id="{CCF54433-D1E3-4673-B808-524DA21CD2F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CF4F8F7-A413-4041-9C70-41081BF55130}"/>
              </a:ext>
            </a:extLst>
          </p:cNvPr>
          <p:cNvSpPr>
            <a:spLocks noGrp="1"/>
          </p:cNvSpPr>
          <p:nvPr>
            <p:ph type="sldNum" sz="quarter" idx="12"/>
          </p:nvPr>
        </p:nvSpPr>
        <p:spPr/>
        <p:txBody>
          <a:bodyPr/>
          <a:lstStyle>
            <a:lvl1pPr>
              <a:defRPr/>
            </a:lvl1pPr>
          </a:lstStyle>
          <a:p>
            <a:fld id="{5A341859-C007-49C7-BCB9-547F7EC3E56A}" type="slidenum">
              <a:rPr lang="en-US" altLang="en-US"/>
              <a:pPr/>
              <a:t>‹#›</a:t>
            </a:fld>
            <a:endParaRPr lang="en-US" altLang="en-US"/>
          </a:p>
        </p:txBody>
      </p:sp>
    </p:spTree>
    <p:extLst>
      <p:ext uri="{BB962C8B-B14F-4D97-AF65-F5344CB8AC3E}">
        <p14:creationId xmlns:p14="http://schemas.microsoft.com/office/powerpoint/2010/main" val="63593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586D-4EBA-4C43-B761-4DBEAE625B3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813C7B-2318-4EED-B692-C448C07A2F3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3C8C08-4CB3-4A0A-A12D-EB8FF5992D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A9B5E5-12A1-444D-A93D-B4D0002406A8}"/>
              </a:ext>
            </a:extLst>
          </p:cNvPr>
          <p:cNvSpPr>
            <a:spLocks noGrp="1"/>
          </p:cNvSpPr>
          <p:nvPr>
            <p:ph type="dt" sz="half" idx="10"/>
          </p:nvPr>
        </p:nvSpPr>
        <p:spPr/>
        <p:txBody>
          <a:bodyPr/>
          <a:lstStyle>
            <a:lvl1pPr>
              <a:defRPr/>
            </a:lvl1pPr>
          </a:lstStyle>
          <a:p>
            <a:fld id="{E18508B7-836C-43DB-9E01-C0B5128E5D63}" type="datetime1">
              <a:rPr lang="en-US" altLang="en-US"/>
              <a:pPr/>
              <a:t>2/25/2020</a:t>
            </a:fld>
            <a:endParaRPr lang="en-US" altLang="en-US"/>
          </a:p>
        </p:txBody>
      </p:sp>
      <p:sp>
        <p:nvSpPr>
          <p:cNvPr id="6" name="Footer Placeholder 5">
            <a:extLst>
              <a:ext uri="{FF2B5EF4-FFF2-40B4-BE49-F238E27FC236}">
                <a16:creationId xmlns:a16="http://schemas.microsoft.com/office/drawing/2014/main" id="{9CF831C3-59C0-471A-B36E-84CD5DA40C6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7500E69-EBF6-48A7-A46C-ABD547ADFD00}"/>
              </a:ext>
            </a:extLst>
          </p:cNvPr>
          <p:cNvSpPr>
            <a:spLocks noGrp="1"/>
          </p:cNvSpPr>
          <p:nvPr>
            <p:ph type="sldNum" sz="quarter" idx="12"/>
          </p:nvPr>
        </p:nvSpPr>
        <p:spPr/>
        <p:txBody>
          <a:bodyPr/>
          <a:lstStyle>
            <a:lvl1pPr>
              <a:defRPr/>
            </a:lvl1pPr>
          </a:lstStyle>
          <a:p>
            <a:fld id="{9A1730ED-6E09-4E93-8493-4F02AC2DF397}" type="slidenum">
              <a:rPr lang="en-US" altLang="en-US"/>
              <a:pPr/>
              <a:t>‹#›</a:t>
            </a:fld>
            <a:endParaRPr lang="en-US" altLang="en-US"/>
          </a:p>
        </p:txBody>
      </p:sp>
    </p:spTree>
    <p:extLst>
      <p:ext uri="{BB962C8B-B14F-4D97-AF65-F5344CB8AC3E}">
        <p14:creationId xmlns:p14="http://schemas.microsoft.com/office/powerpoint/2010/main" val="73890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62A68-3A04-42EF-B878-C157F376513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6B68DB-A513-42E9-B681-D1E31B2C9E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F529C07-09E0-4B67-B4EB-3868A7E879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85CBC2-018B-41D6-8C6E-8BA7907BDBA3}"/>
              </a:ext>
            </a:extLst>
          </p:cNvPr>
          <p:cNvSpPr>
            <a:spLocks noGrp="1"/>
          </p:cNvSpPr>
          <p:nvPr>
            <p:ph type="dt" sz="half" idx="10"/>
          </p:nvPr>
        </p:nvSpPr>
        <p:spPr/>
        <p:txBody>
          <a:bodyPr/>
          <a:lstStyle>
            <a:lvl1pPr>
              <a:defRPr/>
            </a:lvl1pPr>
          </a:lstStyle>
          <a:p>
            <a:fld id="{6DF1F32D-ACD4-4298-9B9C-96B37BEA9004}" type="datetime1">
              <a:rPr lang="en-US" altLang="en-US"/>
              <a:pPr/>
              <a:t>2/25/2020</a:t>
            </a:fld>
            <a:endParaRPr lang="en-US" altLang="en-US"/>
          </a:p>
        </p:txBody>
      </p:sp>
      <p:sp>
        <p:nvSpPr>
          <p:cNvPr id="6" name="Footer Placeholder 5">
            <a:extLst>
              <a:ext uri="{FF2B5EF4-FFF2-40B4-BE49-F238E27FC236}">
                <a16:creationId xmlns:a16="http://schemas.microsoft.com/office/drawing/2014/main" id="{78EEF2A9-9B22-452A-8C04-46E95616B6F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1493F4E-30F7-4C48-906A-A6539A1EC162}"/>
              </a:ext>
            </a:extLst>
          </p:cNvPr>
          <p:cNvSpPr>
            <a:spLocks noGrp="1"/>
          </p:cNvSpPr>
          <p:nvPr>
            <p:ph type="sldNum" sz="quarter" idx="12"/>
          </p:nvPr>
        </p:nvSpPr>
        <p:spPr/>
        <p:txBody>
          <a:bodyPr/>
          <a:lstStyle>
            <a:lvl1pPr>
              <a:defRPr/>
            </a:lvl1pPr>
          </a:lstStyle>
          <a:p>
            <a:fld id="{D6F02732-5B8F-4ABD-8EB9-BC68F58487D1}" type="slidenum">
              <a:rPr lang="en-US" altLang="en-US"/>
              <a:pPr/>
              <a:t>‹#›</a:t>
            </a:fld>
            <a:endParaRPr lang="en-US" altLang="en-US"/>
          </a:p>
        </p:txBody>
      </p:sp>
    </p:spTree>
    <p:extLst>
      <p:ext uri="{BB962C8B-B14F-4D97-AF65-F5344CB8AC3E}">
        <p14:creationId xmlns:p14="http://schemas.microsoft.com/office/powerpoint/2010/main" val="123875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j0382573">
            <a:extLst>
              <a:ext uri="{FF2B5EF4-FFF2-40B4-BE49-F238E27FC236}">
                <a16:creationId xmlns:a16="http://schemas.microsoft.com/office/drawing/2014/main" id="{306180B6-4EB9-4766-83D7-3045DE484A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0" y="4191000"/>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a:extLst>
              <a:ext uri="{FF2B5EF4-FFF2-40B4-BE49-F238E27FC236}">
                <a16:creationId xmlns:a16="http://schemas.microsoft.com/office/drawing/2014/main" id="{EA6DA12F-3CEA-4470-BA49-38089587F240}"/>
              </a:ext>
            </a:extLst>
          </p:cNvPr>
          <p:cNvSpPr>
            <a:spLocks noGrp="1" noChangeArrowheads="1"/>
          </p:cNvSpPr>
          <p:nvPr>
            <p:ph type="title"/>
          </p:nvPr>
        </p:nvSpPr>
        <p:spPr bwMode="auto">
          <a:xfrm>
            <a:off x="304800" y="304800"/>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C352B08-6509-4CF5-AF22-730E4DFC340B}"/>
              </a:ext>
            </a:extLst>
          </p:cNvPr>
          <p:cNvSpPr>
            <a:spLocks noGrp="1" noChangeArrowheads="1"/>
          </p:cNvSpPr>
          <p:nvPr>
            <p:ph type="body" idx="1"/>
          </p:nvPr>
        </p:nvSpPr>
        <p:spPr bwMode="auto">
          <a:xfrm>
            <a:off x="304800" y="1600200"/>
            <a:ext cx="861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B1308AF-295A-40DB-B122-4313779688B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3888332-8F83-43FD-A66D-0D0D8F296AD8}" type="datetime1">
              <a:rPr lang="en-US" altLang="en-US"/>
              <a:pPr/>
              <a:t>2/25/2020</a:t>
            </a:fld>
            <a:endParaRPr lang="en-US" altLang="en-US"/>
          </a:p>
        </p:txBody>
      </p:sp>
      <p:sp>
        <p:nvSpPr>
          <p:cNvPr id="1029" name="Rectangle 5">
            <a:extLst>
              <a:ext uri="{FF2B5EF4-FFF2-40B4-BE49-F238E27FC236}">
                <a16:creationId xmlns:a16="http://schemas.microsoft.com/office/drawing/2014/main" id="{142C0802-99C7-4C9A-9458-26B45E34DDB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B54D3412-58F8-4450-A846-E7A34B1FA7E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400"/>
            </a:lvl1pPr>
          </a:lstStyle>
          <a:p>
            <a:fld id="{DCDBD859-2130-48CA-8D5A-EEA952C59EE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panose="020B0604020202020204" pitchFamily="34" charset="0"/>
        </a:defRPr>
      </a:lvl2pPr>
      <a:lvl3pPr algn="l" rtl="0" eaLnBrk="1" fontAlgn="base" hangingPunct="1">
        <a:spcBef>
          <a:spcPct val="0"/>
        </a:spcBef>
        <a:spcAft>
          <a:spcPct val="0"/>
        </a:spcAft>
        <a:defRPr sz="4000">
          <a:solidFill>
            <a:schemeClr val="tx2"/>
          </a:solidFill>
          <a:latin typeface="Arial" panose="020B0604020202020204" pitchFamily="34" charset="0"/>
        </a:defRPr>
      </a:lvl3pPr>
      <a:lvl4pPr algn="l" rtl="0" eaLnBrk="1" fontAlgn="base" hangingPunct="1">
        <a:spcBef>
          <a:spcPct val="0"/>
        </a:spcBef>
        <a:spcAft>
          <a:spcPct val="0"/>
        </a:spcAft>
        <a:defRPr sz="4000">
          <a:solidFill>
            <a:schemeClr val="tx2"/>
          </a:solidFill>
          <a:latin typeface="Arial" panose="020B0604020202020204" pitchFamily="34" charset="0"/>
        </a:defRPr>
      </a:lvl4pPr>
      <a:lvl5pPr algn="l" rtl="0" eaLnBrk="1" fontAlgn="base" hangingPunct="1">
        <a:spcBef>
          <a:spcPct val="0"/>
        </a:spcBef>
        <a:spcAft>
          <a:spcPct val="0"/>
        </a:spcAft>
        <a:defRPr sz="4000">
          <a:solidFill>
            <a:schemeClr val="tx2"/>
          </a:solidFill>
          <a:latin typeface="Arial" panose="020B0604020202020204" pitchFamily="34" charset="0"/>
        </a:defRPr>
      </a:lvl5pPr>
      <a:lvl6pPr marL="457200" algn="l" rtl="0" eaLnBrk="1" fontAlgn="base" hangingPunct="1">
        <a:spcBef>
          <a:spcPct val="0"/>
        </a:spcBef>
        <a:spcAft>
          <a:spcPct val="0"/>
        </a:spcAft>
        <a:defRPr sz="4000">
          <a:solidFill>
            <a:schemeClr val="tx2"/>
          </a:solidFill>
          <a:latin typeface="Arial" panose="020B0604020202020204" pitchFamily="34" charset="0"/>
        </a:defRPr>
      </a:lvl6pPr>
      <a:lvl7pPr marL="914400" algn="l" rtl="0" eaLnBrk="1" fontAlgn="base" hangingPunct="1">
        <a:spcBef>
          <a:spcPct val="0"/>
        </a:spcBef>
        <a:spcAft>
          <a:spcPct val="0"/>
        </a:spcAft>
        <a:defRPr sz="4000">
          <a:solidFill>
            <a:schemeClr val="tx2"/>
          </a:solidFill>
          <a:latin typeface="Arial" panose="020B0604020202020204" pitchFamily="34" charset="0"/>
        </a:defRPr>
      </a:lvl7pPr>
      <a:lvl8pPr marL="1371600" algn="l" rtl="0" eaLnBrk="1" fontAlgn="base" hangingPunct="1">
        <a:spcBef>
          <a:spcPct val="0"/>
        </a:spcBef>
        <a:spcAft>
          <a:spcPct val="0"/>
        </a:spcAft>
        <a:defRPr sz="4000">
          <a:solidFill>
            <a:schemeClr val="tx2"/>
          </a:solidFill>
          <a:latin typeface="Arial" panose="020B0604020202020204" pitchFamily="34" charset="0"/>
        </a:defRPr>
      </a:lvl8pPr>
      <a:lvl9pPr marL="1828800" algn="l" rtl="0" eaLnBrk="1" fontAlgn="base" hangingPunct="1">
        <a:spcBef>
          <a:spcPct val="0"/>
        </a:spcBef>
        <a:spcAft>
          <a:spcPct val="0"/>
        </a:spcAft>
        <a:defRPr sz="40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aulding.k12.ga.us/cms/lib/GA01903603/Centricity/Domain/211/Kindergarten%20Standards.pdf"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adoe.org/Curriculum-Instruction-and-Assessment/Assessment/Pages/GKIDS.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search?safe=strict&amp;rlz=1C1GGRV_enUS753US753&amp;q=paulding+county+public+libraries&amp;npsic=0&amp;rflfq=1&amp;rlha=0&amp;rllag=33870312,-84825460,9013&amp;tbm=lcl&amp;ved=0ahUKEwi9ts2ykuDZAhULsFMKHanVAa0QjGoIUw&amp;tbs=lrf:!2m1!1e3!3sIAE,lf:1,lf_ui:3&amp;rldoc=1#rlfi=hd:;si:;mv:!1m3!1d695773.1918569211!2d-84.57639161292616!3d33.7225807040618!3m2!1i1164!2i629!4f13.1"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paulding.k12.ga.u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bib.com/SECUREVOLUNTEER/PAULDING-COUNTY-SCHOOL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aulding.k12.ga.us/Page/36404"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yschoolbucks.com/" TargetMode="External"/><Relationship Id="rId2" Type="http://schemas.openxmlformats.org/officeDocument/2006/relationships/hyperlink" Target="http://www.schoolnutritionandfitness.com/index.php?sid=0305131813425871"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hyperlink" Target="https://www.paulding.k12.ga.us/Page/379" TargetMode="External"/><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BECD35F-80A5-40D3-B70B-0AECDB2861B0}"/>
              </a:ext>
            </a:extLst>
          </p:cNvPr>
          <p:cNvSpPr>
            <a:spLocks noGrp="1" noChangeArrowheads="1"/>
          </p:cNvSpPr>
          <p:nvPr>
            <p:ph type="ctrTitle"/>
          </p:nvPr>
        </p:nvSpPr>
        <p:spPr>
          <a:xfrm>
            <a:off x="2362200" y="228600"/>
            <a:ext cx="6477000" cy="2228850"/>
          </a:xfrm>
        </p:spPr>
        <p:txBody>
          <a:bodyPr/>
          <a:lstStyle/>
          <a:p>
            <a:r>
              <a:rPr lang="en-US" altLang="en-US" dirty="0">
                <a:latin typeface="Century Gothic" panose="020B0502020202020204" pitchFamily="34" charset="0"/>
              </a:rPr>
              <a:t>On the way to Kindergarten!</a:t>
            </a:r>
            <a:br>
              <a:rPr lang="en-US" altLang="en-US" sz="2400" dirty="0">
                <a:latin typeface="Century Gothic" panose="020B0502020202020204" pitchFamily="34" charset="0"/>
              </a:rPr>
            </a:br>
            <a:br>
              <a:rPr lang="en-US" altLang="en-US" sz="2400" dirty="0">
                <a:latin typeface="Century Gothic" panose="020B0502020202020204" pitchFamily="34" charset="0"/>
              </a:rPr>
            </a:br>
            <a:r>
              <a:rPr lang="en-US" altLang="en-US" sz="2400" dirty="0">
                <a:latin typeface="Century Gothic" panose="020B0502020202020204" pitchFamily="34" charset="0"/>
              </a:rPr>
              <a:t>2020-2021 School Year</a:t>
            </a:r>
            <a:endParaRPr lang="en-US" altLang="en-US" dirty="0">
              <a:latin typeface="Century Gothic" panose="020B0502020202020204" pitchFamily="34" charset="0"/>
            </a:endParaRPr>
          </a:p>
        </p:txBody>
      </p:sp>
      <p:sp>
        <p:nvSpPr>
          <p:cNvPr id="2051" name="Rectangle 3">
            <a:extLst>
              <a:ext uri="{FF2B5EF4-FFF2-40B4-BE49-F238E27FC236}">
                <a16:creationId xmlns:a16="http://schemas.microsoft.com/office/drawing/2014/main" id="{FED2C79F-10B6-46AF-8A03-7419514EB849}"/>
              </a:ext>
            </a:extLst>
          </p:cNvPr>
          <p:cNvSpPr>
            <a:spLocks noGrp="1" noChangeArrowheads="1"/>
          </p:cNvSpPr>
          <p:nvPr>
            <p:ph type="subTitle" idx="1"/>
          </p:nvPr>
        </p:nvSpPr>
        <p:spPr>
          <a:xfrm>
            <a:off x="6477000" y="2819400"/>
            <a:ext cx="2362200" cy="3429000"/>
          </a:xfrm>
        </p:spPr>
        <p:txBody>
          <a:bodyPr/>
          <a:lstStyle/>
          <a:p>
            <a:r>
              <a:rPr lang="en-US" altLang="en-US" dirty="0">
                <a:latin typeface="Century Gothic" panose="020B0502020202020204" pitchFamily="34" charset="0"/>
              </a:rPr>
              <a:t>Welcome</a:t>
            </a:r>
            <a:br>
              <a:rPr lang="en-US" altLang="en-US" sz="1600" dirty="0">
                <a:latin typeface="Century Gothic" panose="020B0502020202020204" pitchFamily="34" charset="0"/>
              </a:rPr>
            </a:br>
            <a:endParaRPr lang="en-US" altLang="en-US" sz="1600" dirty="0">
              <a:latin typeface="Century Gothic" panose="020B0502020202020204" pitchFamily="34" charset="0"/>
            </a:endParaRPr>
          </a:p>
          <a:p>
            <a:r>
              <a:rPr lang="en-US" altLang="en-US" sz="1600" dirty="0">
                <a:latin typeface="Century Gothic" panose="020B0502020202020204" pitchFamily="34" charset="0"/>
              </a:rPr>
              <a:t>Families </a:t>
            </a:r>
            <a:br>
              <a:rPr lang="en-US" altLang="en-US" sz="1600" dirty="0">
                <a:latin typeface="Century Gothic" panose="020B0502020202020204" pitchFamily="34" charset="0"/>
              </a:rPr>
            </a:br>
            <a:r>
              <a:rPr lang="en-US" altLang="en-US" sz="1600" dirty="0">
                <a:latin typeface="Century Gothic" panose="020B0502020202020204" pitchFamily="34" charset="0"/>
              </a:rPr>
              <a:t>&amp;</a:t>
            </a:r>
            <a:br>
              <a:rPr lang="en-US" altLang="en-US" sz="1600" dirty="0">
                <a:latin typeface="Century Gothic" panose="020B0502020202020204" pitchFamily="34" charset="0"/>
              </a:rPr>
            </a:br>
            <a:r>
              <a:rPr lang="en-US" altLang="en-US" sz="1600" dirty="0">
                <a:latin typeface="Century Gothic" panose="020B0502020202020204" pitchFamily="34" charset="0"/>
              </a:rPr>
              <a:t>Students</a:t>
            </a:r>
          </a:p>
          <a:p>
            <a:endParaRPr lang="en-US" altLang="en-US" sz="1600" dirty="0">
              <a:latin typeface="Century Gothic" panose="020B0502020202020204" pitchFamily="34" charset="0"/>
            </a:endParaRPr>
          </a:p>
          <a:p>
            <a:endParaRPr lang="en-US" altLang="en-US" sz="1600" dirty="0">
              <a:latin typeface="Century Gothic" panose="020B0502020202020204" pitchFamily="34" charset="0"/>
            </a:endParaRPr>
          </a:p>
          <a:p>
            <a:br>
              <a:rPr lang="en-US" altLang="en-US" sz="1100" dirty="0"/>
            </a:br>
            <a:r>
              <a:rPr lang="en-US" altLang="en-US" sz="1100" dirty="0">
                <a:latin typeface="Century Gothic" panose="020B0502020202020204" pitchFamily="34" charset="0"/>
              </a:rPr>
              <a:t>Please access further information by clicking on</a:t>
            </a:r>
          </a:p>
          <a:p>
            <a:r>
              <a:rPr lang="en-US" altLang="en-US" sz="1100" dirty="0">
                <a:latin typeface="Century Gothic" panose="020B0502020202020204" pitchFamily="34" charset="0"/>
              </a:rPr>
              <a:t>the links provided in this presentation</a:t>
            </a:r>
            <a:endParaRPr lang="en-US" altLang="en-US" sz="800" dirty="0">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0331-4579-46F0-AA3E-1F0A1F2FC2D2}"/>
              </a:ext>
            </a:extLst>
          </p:cNvPr>
          <p:cNvSpPr>
            <a:spLocks noGrp="1"/>
          </p:cNvSpPr>
          <p:nvPr>
            <p:ph type="title"/>
          </p:nvPr>
        </p:nvSpPr>
        <p:spPr>
          <a:xfrm>
            <a:off x="304800" y="304800"/>
            <a:ext cx="8610600" cy="2209800"/>
          </a:xfrm>
        </p:spPr>
        <p:txBody>
          <a:bodyPr/>
          <a:lstStyle/>
          <a:p>
            <a:r>
              <a:rPr lang="en-US" b="1" dirty="0">
                <a:solidFill>
                  <a:srgbClr val="92D050"/>
                </a:solidFill>
                <a:latin typeface="Century Gothic" panose="020B0502020202020204" pitchFamily="34" charset="0"/>
              </a:rPr>
              <a:t>    Social</a:t>
            </a:r>
            <a:br>
              <a:rPr lang="en-US" b="1" dirty="0">
                <a:solidFill>
                  <a:srgbClr val="92D050"/>
                </a:solidFill>
                <a:latin typeface="Century Gothic" panose="020B0502020202020204" pitchFamily="34" charset="0"/>
              </a:rPr>
            </a:br>
            <a:r>
              <a:rPr lang="en-US" b="1" dirty="0">
                <a:solidFill>
                  <a:srgbClr val="92D050"/>
                </a:solidFill>
                <a:latin typeface="Century Gothic" panose="020B0502020202020204" pitchFamily="34" charset="0"/>
              </a:rPr>
              <a:t>    Skills</a:t>
            </a:r>
          </a:p>
        </p:txBody>
      </p:sp>
      <p:sp>
        <p:nvSpPr>
          <p:cNvPr id="3" name="Content Placeholder 2">
            <a:extLst>
              <a:ext uri="{FF2B5EF4-FFF2-40B4-BE49-F238E27FC236}">
                <a16:creationId xmlns:a16="http://schemas.microsoft.com/office/drawing/2014/main" id="{02710164-EC29-4D0C-993B-95704E9E33DF}"/>
              </a:ext>
            </a:extLst>
          </p:cNvPr>
          <p:cNvSpPr>
            <a:spLocks noGrp="1"/>
          </p:cNvSpPr>
          <p:nvPr>
            <p:ph idx="1"/>
          </p:nvPr>
        </p:nvSpPr>
        <p:spPr>
          <a:xfrm>
            <a:off x="304800" y="2514600"/>
            <a:ext cx="8610600" cy="3611564"/>
          </a:xfrm>
        </p:spPr>
        <p:txBody>
          <a:bodyPr/>
          <a:lstStyle/>
          <a:p>
            <a:r>
              <a:rPr lang="en-US" sz="2000" dirty="0">
                <a:latin typeface="Century Gothic" panose="020B0502020202020204" pitchFamily="34" charset="0"/>
              </a:rPr>
              <a:t>Cooperate with adults</a:t>
            </a:r>
          </a:p>
          <a:p>
            <a:r>
              <a:rPr lang="en-US" sz="2000" dirty="0">
                <a:latin typeface="Century Gothic" panose="020B0502020202020204" pitchFamily="34" charset="0"/>
              </a:rPr>
              <a:t>Play and cooperate with other children</a:t>
            </a:r>
          </a:p>
          <a:p>
            <a:r>
              <a:rPr lang="en-US" sz="2000" dirty="0">
                <a:latin typeface="Century Gothic" panose="020B0502020202020204" pitchFamily="34" charset="0"/>
              </a:rPr>
              <a:t>Share, and take turns</a:t>
            </a:r>
          </a:p>
          <a:p>
            <a:r>
              <a:rPr lang="en-US" sz="2000" dirty="0">
                <a:latin typeface="Century Gothic" panose="020B0502020202020204" pitchFamily="34" charset="0"/>
              </a:rPr>
              <a:t>Sit for periods of time (15 minutes)</a:t>
            </a:r>
          </a:p>
          <a:p>
            <a:r>
              <a:rPr lang="en-US" sz="2000" dirty="0">
                <a:latin typeface="Century Gothic" panose="020B0502020202020204" pitchFamily="34" charset="0"/>
              </a:rPr>
              <a:t>Understand and follow class rules</a:t>
            </a:r>
          </a:p>
          <a:p>
            <a:r>
              <a:rPr lang="en-US" sz="2000" dirty="0">
                <a:latin typeface="Century Gothic" panose="020B0502020202020204" pitchFamily="34" charset="0"/>
              </a:rPr>
              <a:t>Understand and follow directions</a:t>
            </a:r>
          </a:p>
          <a:p>
            <a:r>
              <a:rPr lang="en-US" sz="2000" dirty="0">
                <a:latin typeface="Century Gothic" panose="020B0502020202020204" pitchFamily="34" charset="0"/>
              </a:rPr>
              <a:t>Communicate wants, and needs</a:t>
            </a:r>
          </a:p>
          <a:p>
            <a:r>
              <a:rPr lang="en-US" sz="2000" dirty="0">
                <a:latin typeface="Century Gothic" panose="020B0502020202020204" pitchFamily="34" charset="0"/>
              </a:rPr>
              <a:t>Able to take care of personal bathroom needs</a:t>
            </a:r>
          </a:p>
          <a:p>
            <a:pPr marL="0" indent="0" algn="ctr">
              <a:buNone/>
            </a:pPr>
            <a:r>
              <a:rPr lang="en-US" sz="1600" b="1" dirty="0">
                <a:solidFill>
                  <a:srgbClr val="FF9900"/>
                </a:solidFill>
                <a:latin typeface="Century Gothic" panose="020B0502020202020204" pitchFamily="34" charset="0"/>
              </a:rPr>
              <a:t>How parents can support student-readiness: </a:t>
            </a:r>
          </a:p>
          <a:p>
            <a:pPr marL="0" indent="0" algn="ctr">
              <a:buNone/>
            </a:pPr>
            <a:r>
              <a:rPr lang="en-US" sz="1600" b="1" dirty="0">
                <a:solidFill>
                  <a:srgbClr val="FF9900"/>
                </a:solidFill>
                <a:latin typeface="Century Gothic" panose="020B0502020202020204" pitchFamily="34" charset="0"/>
              </a:rPr>
              <a:t>Talk, Talk, Talk, Talk, Talk, Talk!</a:t>
            </a:r>
          </a:p>
        </p:txBody>
      </p:sp>
      <p:sp>
        <p:nvSpPr>
          <p:cNvPr id="5" name="Slide Number Placeholder 4">
            <a:extLst>
              <a:ext uri="{FF2B5EF4-FFF2-40B4-BE49-F238E27FC236}">
                <a16:creationId xmlns:a16="http://schemas.microsoft.com/office/drawing/2014/main" id="{48D1A527-A878-4A07-9CC1-429D8849AFE6}"/>
              </a:ext>
            </a:extLst>
          </p:cNvPr>
          <p:cNvSpPr>
            <a:spLocks noGrp="1"/>
          </p:cNvSpPr>
          <p:nvPr>
            <p:ph type="sldNum" sz="quarter" idx="12"/>
          </p:nvPr>
        </p:nvSpPr>
        <p:spPr/>
        <p:txBody>
          <a:bodyPr/>
          <a:lstStyle/>
          <a:p>
            <a:fld id="{0741B391-B6E4-4550-A2DB-538059D94534}" type="slidenum">
              <a:rPr lang="en-US" altLang="en-US" smtClean="0"/>
              <a:pPr/>
              <a:t>10</a:t>
            </a:fld>
            <a:endParaRPr lang="en-US" altLang="en-US"/>
          </a:p>
        </p:txBody>
      </p:sp>
      <p:pic>
        <p:nvPicPr>
          <p:cNvPr id="6" name="Picture 5" descr="Image result for images for kindergarten">
            <a:extLst>
              <a:ext uri="{FF2B5EF4-FFF2-40B4-BE49-F238E27FC236}">
                <a16:creationId xmlns:a16="http://schemas.microsoft.com/office/drawing/2014/main" id="{AB503983-A03C-4804-BA01-4D9CC8F6DC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43350" y="434382"/>
            <a:ext cx="2609850" cy="1937385"/>
          </a:xfrm>
          <a:prstGeom prst="rect">
            <a:avLst/>
          </a:prstGeom>
          <a:noFill/>
          <a:ln>
            <a:noFill/>
          </a:ln>
        </p:spPr>
      </p:pic>
    </p:spTree>
    <p:extLst>
      <p:ext uri="{BB962C8B-B14F-4D97-AF65-F5344CB8AC3E}">
        <p14:creationId xmlns:p14="http://schemas.microsoft.com/office/powerpoint/2010/main" val="85267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790C-2656-4DFE-8F19-EA4BE7A37DA8}"/>
              </a:ext>
            </a:extLst>
          </p:cNvPr>
          <p:cNvSpPr>
            <a:spLocks noGrp="1"/>
          </p:cNvSpPr>
          <p:nvPr>
            <p:ph type="title"/>
          </p:nvPr>
        </p:nvSpPr>
        <p:spPr>
          <a:xfrm>
            <a:off x="304800" y="304800"/>
            <a:ext cx="8610600" cy="2057400"/>
          </a:xfrm>
        </p:spPr>
        <p:txBody>
          <a:bodyPr/>
          <a:lstStyle/>
          <a:p>
            <a:r>
              <a:rPr lang="en-US" b="1" dirty="0">
                <a:solidFill>
                  <a:srgbClr val="C00000"/>
                </a:solidFill>
                <a:latin typeface="Century Gothic" panose="020B0502020202020204" pitchFamily="34" charset="0"/>
              </a:rPr>
              <a:t>General Readiness</a:t>
            </a:r>
            <a:br>
              <a:rPr lang="en-US" b="1" dirty="0">
                <a:solidFill>
                  <a:srgbClr val="C00000"/>
                </a:solidFill>
                <a:latin typeface="Century Gothic" panose="020B0502020202020204" pitchFamily="34" charset="0"/>
              </a:rPr>
            </a:br>
            <a:r>
              <a:rPr lang="en-US" b="1" dirty="0">
                <a:solidFill>
                  <a:srgbClr val="C00000"/>
                </a:solidFill>
                <a:latin typeface="Century Gothic" panose="020B0502020202020204" pitchFamily="34" charset="0"/>
              </a:rPr>
              <a:t>in Academics</a:t>
            </a:r>
          </a:p>
        </p:txBody>
      </p:sp>
      <p:sp>
        <p:nvSpPr>
          <p:cNvPr id="3" name="Content Placeholder 2">
            <a:extLst>
              <a:ext uri="{FF2B5EF4-FFF2-40B4-BE49-F238E27FC236}">
                <a16:creationId xmlns:a16="http://schemas.microsoft.com/office/drawing/2014/main" id="{7B0E802C-E862-4CED-BF75-9AB31325268A}"/>
              </a:ext>
            </a:extLst>
          </p:cNvPr>
          <p:cNvSpPr>
            <a:spLocks noGrp="1"/>
          </p:cNvSpPr>
          <p:nvPr>
            <p:ph idx="1"/>
          </p:nvPr>
        </p:nvSpPr>
        <p:spPr>
          <a:xfrm>
            <a:off x="93133" y="2209800"/>
            <a:ext cx="8610600" cy="3731109"/>
          </a:xfrm>
        </p:spPr>
        <p:txBody>
          <a:bodyPr/>
          <a:lstStyle/>
          <a:p>
            <a:endParaRPr lang="en-US" sz="2400" dirty="0">
              <a:latin typeface="Century Gothic" panose="020B0502020202020204" pitchFamily="34" charset="0"/>
            </a:endParaRPr>
          </a:p>
          <a:p>
            <a:r>
              <a:rPr lang="en-US" sz="2400" dirty="0">
                <a:latin typeface="Century Gothic" panose="020B0502020202020204" pitchFamily="34" charset="0"/>
              </a:rPr>
              <a:t>Developed interest in books, able to hold book and turn pages correctly</a:t>
            </a:r>
          </a:p>
          <a:p>
            <a:r>
              <a:rPr lang="en-US" sz="2400" dirty="0">
                <a:latin typeface="Century Gothic" panose="020B0502020202020204" pitchFamily="34" charset="0"/>
              </a:rPr>
              <a:t>Identify labels and signs in environment</a:t>
            </a:r>
          </a:p>
          <a:p>
            <a:r>
              <a:rPr lang="en-US" sz="2400" dirty="0">
                <a:latin typeface="Century Gothic" panose="020B0502020202020204" pitchFamily="34" charset="0"/>
              </a:rPr>
              <a:t>Use crayons, pencils, scissors, glue</a:t>
            </a:r>
          </a:p>
          <a:p>
            <a:r>
              <a:rPr lang="en-US" sz="2400" dirty="0">
                <a:latin typeface="Century Gothic" panose="020B0502020202020204" pitchFamily="34" charset="0"/>
              </a:rPr>
              <a:t>Express ideas in drawings</a:t>
            </a:r>
          </a:p>
          <a:p>
            <a:r>
              <a:rPr lang="en-US" sz="2400" dirty="0">
                <a:latin typeface="Century Gothic" panose="020B0502020202020204" pitchFamily="34" charset="0"/>
              </a:rPr>
              <a:t>Identify basic colors:</a:t>
            </a:r>
          </a:p>
          <a:p>
            <a:pPr marL="0" indent="0">
              <a:buNone/>
            </a:pPr>
            <a:r>
              <a:rPr lang="en-US" sz="2000" dirty="0">
                <a:latin typeface="Century Gothic" panose="020B0502020202020204" pitchFamily="34" charset="0"/>
              </a:rPr>
              <a:t>    </a:t>
            </a:r>
            <a:r>
              <a:rPr lang="en-US" sz="2000" b="1" dirty="0">
                <a:solidFill>
                  <a:srgbClr val="C00000"/>
                </a:solidFill>
                <a:latin typeface="Century Gothic" panose="020B0502020202020204" pitchFamily="34" charset="0"/>
              </a:rPr>
              <a:t>red </a:t>
            </a:r>
            <a:r>
              <a:rPr lang="en-US" sz="2000" b="1" dirty="0">
                <a:latin typeface="Century Gothic" panose="020B0502020202020204" pitchFamily="34" charset="0"/>
              </a:rPr>
              <a:t> </a:t>
            </a:r>
            <a:r>
              <a:rPr lang="en-US" sz="2000" b="1" dirty="0">
                <a:solidFill>
                  <a:srgbClr val="0066FF"/>
                </a:solidFill>
                <a:latin typeface="Century Gothic" panose="020B0502020202020204" pitchFamily="34" charset="0"/>
              </a:rPr>
              <a:t>blue</a:t>
            </a:r>
            <a:r>
              <a:rPr lang="en-US" sz="2000" b="1" dirty="0">
                <a:latin typeface="Century Gothic" panose="020B0502020202020204" pitchFamily="34" charset="0"/>
              </a:rPr>
              <a:t> </a:t>
            </a:r>
            <a:r>
              <a:rPr lang="en-US" sz="2000" b="1" dirty="0">
                <a:solidFill>
                  <a:srgbClr val="00B050"/>
                </a:solidFill>
                <a:latin typeface="Century Gothic" panose="020B0502020202020204" pitchFamily="34" charset="0"/>
              </a:rPr>
              <a:t> green  </a:t>
            </a:r>
            <a:r>
              <a:rPr lang="en-US" sz="2000" b="1" dirty="0">
                <a:solidFill>
                  <a:srgbClr val="FFFF00"/>
                </a:solidFill>
                <a:latin typeface="Century Gothic" panose="020B0502020202020204" pitchFamily="34" charset="0"/>
              </a:rPr>
              <a:t>yellow</a:t>
            </a:r>
            <a:r>
              <a:rPr lang="en-US" sz="2000" b="1" dirty="0">
                <a:latin typeface="Century Gothic" panose="020B0502020202020204" pitchFamily="34" charset="0"/>
              </a:rPr>
              <a:t>  </a:t>
            </a:r>
            <a:r>
              <a:rPr lang="en-US" sz="2000" b="1" dirty="0">
                <a:solidFill>
                  <a:schemeClr val="accent6">
                    <a:lumMod val="60000"/>
                    <a:lumOff val="40000"/>
                  </a:schemeClr>
                </a:solidFill>
                <a:latin typeface="Century Gothic" panose="020B0502020202020204" pitchFamily="34" charset="0"/>
              </a:rPr>
              <a:t>purple </a:t>
            </a:r>
            <a:r>
              <a:rPr lang="en-US" sz="2000" b="1" dirty="0">
                <a:latin typeface="Century Gothic" panose="020B0502020202020204" pitchFamily="34" charset="0"/>
              </a:rPr>
              <a:t> </a:t>
            </a:r>
            <a:br>
              <a:rPr lang="en-US" sz="2000" b="1" dirty="0">
                <a:latin typeface="Century Gothic" panose="020B0502020202020204" pitchFamily="34" charset="0"/>
              </a:rPr>
            </a:br>
            <a:r>
              <a:rPr lang="en-US" sz="2000" b="1" dirty="0">
                <a:latin typeface="Century Gothic" panose="020B0502020202020204" pitchFamily="34" charset="0"/>
              </a:rPr>
              <a:t>    </a:t>
            </a:r>
            <a:r>
              <a:rPr lang="en-US" sz="2000" b="1" dirty="0">
                <a:solidFill>
                  <a:srgbClr val="CC6600"/>
                </a:solidFill>
                <a:latin typeface="Century Gothic" panose="020B0502020202020204" pitchFamily="34" charset="0"/>
              </a:rPr>
              <a:t>brown</a:t>
            </a:r>
            <a:r>
              <a:rPr lang="en-US" sz="2000" b="1" dirty="0">
                <a:latin typeface="Century Gothic" panose="020B0502020202020204" pitchFamily="34" charset="0"/>
              </a:rPr>
              <a:t>  black  white  </a:t>
            </a:r>
            <a:r>
              <a:rPr lang="en-US" sz="2000" b="1" dirty="0">
                <a:solidFill>
                  <a:srgbClr val="FF33CC"/>
                </a:solidFill>
                <a:latin typeface="Century Gothic" panose="020B0502020202020204" pitchFamily="34" charset="0"/>
              </a:rPr>
              <a:t>pink</a:t>
            </a:r>
            <a:r>
              <a:rPr lang="en-US" sz="2000" b="1" dirty="0">
                <a:latin typeface="Century Gothic" panose="020B0502020202020204" pitchFamily="34" charset="0"/>
              </a:rPr>
              <a:t>  </a:t>
            </a:r>
            <a:r>
              <a:rPr lang="en-US" sz="2000" b="1" dirty="0">
                <a:solidFill>
                  <a:srgbClr val="FF9900"/>
                </a:solidFill>
                <a:latin typeface="Century Gothic" panose="020B0502020202020204" pitchFamily="34" charset="0"/>
              </a:rPr>
              <a:t>orange</a:t>
            </a:r>
          </a:p>
        </p:txBody>
      </p:sp>
      <p:sp>
        <p:nvSpPr>
          <p:cNvPr id="5" name="Slide Number Placeholder 4">
            <a:extLst>
              <a:ext uri="{FF2B5EF4-FFF2-40B4-BE49-F238E27FC236}">
                <a16:creationId xmlns:a16="http://schemas.microsoft.com/office/drawing/2014/main" id="{88CFC501-6463-4979-A7EE-ACF69148FDF6}"/>
              </a:ext>
            </a:extLst>
          </p:cNvPr>
          <p:cNvSpPr>
            <a:spLocks noGrp="1"/>
          </p:cNvSpPr>
          <p:nvPr>
            <p:ph type="sldNum" sz="quarter" idx="12"/>
          </p:nvPr>
        </p:nvSpPr>
        <p:spPr/>
        <p:txBody>
          <a:bodyPr/>
          <a:lstStyle/>
          <a:p>
            <a:fld id="{0741B391-B6E4-4550-A2DB-538059D94534}" type="slidenum">
              <a:rPr lang="en-US" altLang="en-US" smtClean="0"/>
              <a:pPr/>
              <a:t>11</a:t>
            </a:fld>
            <a:endParaRPr lang="en-US" altLang="en-US" dirty="0"/>
          </a:p>
        </p:txBody>
      </p:sp>
      <p:pic>
        <p:nvPicPr>
          <p:cNvPr id="7" name="Picture 2" descr="Image result for images for kindergarten">
            <a:extLst>
              <a:ext uri="{FF2B5EF4-FFF2-40B4-BE49-F238E27FC236}">
                <a16:creationId xmlns:a16="http://schemas.microsoft.com/office/drawing/2014/main" id="{DF574A0B-4219-430D-8551-3A5E0C6A7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20673"/>
            <a:ext cx="2838781" cy="2193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602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8B09F-B78B-454F-8273-7FA0D2DCD3CC}"/>
              </a:ext>
            </a:extLst>
          </p:cNvPr>
          <p:cNvSpPr>
            <a:spLocks noGrp="1"/>
          </p:cNvSpPr>
          <p:nvPr>
            <p:ph type="title"/>
          </p:nvPr>
        </p:nvSpPr>
        <p:spPr>
          <a:xfrm>
            <a:off x="304800" y="96484"/>
            <a:ext cx="8610600" cy="2090738"/>
          </a:xfrm>
        </p:spPr>
        <p:txBody>
          <a:bodyPr/>
          <a:lstStyle/>
          <a:p>
            <a:r>
              <a:rPr lang="en-US" b="1" dirty="0">
                <a:solidFill>
                  <a:srgbClr val="C00000"/>
                </a:solidFill>
                <a:latin typeface="Century Gothic" panose="020B0502020202020204" pitchFamily="34" charset="0"/>
              </a:rPr>
              <a:t>General Readiness</a:t>
            </a:r>
            <a:br>
              <a:rPr lang="en-US" b="1" dirty="0">
                <a:solidFill>
                  <a:srgbClr val="C00000"/>
                </a:solidFill>
                <a:latin typeface="Century Gothic" panose="020B0502020202020204" pitchFamily="34" charset="0"/>
              </a:rPr>
            </a:br>
            <a:r>
              <a:rPr lang="en-US" b="1" dirty="0">
                <a:solidFill>
                  <a:srgbClr val="C00000"/>
                </a:solidFill>
                <a:latin typeface="Century Gothic" panose="020B0502020202020204" pitchFamily="34" charset="0"/>
              </a:rPr>
              <a:t>in Academics</a:t>
            </a:r>
            <a:endParaRPr lang="en-US" dirty="0"/>
          </a:p>
        </p:txBody>
      </p:sp>
      <p:sp>
        <p:nvSpPr>
          <p:cNvPr id="3" name="Content Placeholder 2">
            <a:extLst>
              <a:ext uri="{FF2B5EF4-FFF2-40B4-BE49-F238E27FC236}">
                <a16:creationId xmlns:a16="http://schemas.microsoft.com/office/drawing/2014/main" id="{5971B612-4DE5-428C-BFE8-B6DF7FAF6597}"/>
              </a:ext>
            </a:extLst>
          </p:cNvPr>
          <p:cNvSpPr>
            <a:spLocks noGrp="1"/>
          </p:cNvSpPr>
          <p:nvPr>
            <p:ph idx="1"/>
          </p:nvPr>
        </p:nvSpPr>
        <p:spPr>
          <a:xfrm>
            <a:off x="76200" y="1449918"/>
            <a:ext cx="8610600" cy="5045074"/>
          </a:xfrm>
        </p:spPr>
        <p:txBody>
          <a:bodyPr/>
          <a:lstStyle/>
          <a:p>
            <a:pPr marL="0" indent="0">
              <a:buNone/>
            </a:pPr>
            <a:endParaRPr lang="en-US" sz="2400" dirty="0">
              <a:latin typeface="Century Gothic" panose="020B0502020202020204" pitchFamily="34" charset="0"/>
            </a:endParaRPr>
          </a:p>
          <a:p>
            <a:r>
              <a:rPr lang="en-US" sz="2400" dirty="0">
                <a:latin typeface="Century Gothic" panose="020B0502020202020204" pitchFamily="34" charset="0"/>
              </a:rPr>
              <a:t>Begin to identify letters of the alphabet</a:t>
            </a:r>
          </a:p>
          <a:p>
            <a:r>
              <a:rPr lang="en-US" sz="2400" dirty="0">
                <a:latin typeface="Century Gothic" panose="020B0502020202020204" pitchFamily="34" charset="0"/>
              </a:rPr>
              <a:t>Print first name, using capital and lower case letters</a:t>
            </a:r>
          </a:p>
          <a:p>
            <a:r>
              <a:rPr lang="en-US" sz="2400" dirty="0">
                <a:latin typeface="Century Gothic" panose="020B0502020202020204" pitchFamily="34" charset="0"/>
              </a:rPr>
              <a:t>Tell about an experience</a:t>
            </a:r>
          </a:p>
          <a:p>
            <a:r>
              <a:rPr lang="en-US" sz="2400" dirty="0">
                <a:latin typeface="Century Gothic" panose="020B0502020202020204" pitchFamily="34" charset="0"/>
              </a:rPr>
              <a:t>Identify shapes:</a:t>
            </a:r>
            <a:br>
              <a:rPr lang="en-US" dirty="0">
                <a:latin typeface="Century Gothic" panose="020B0502020202020204" pitchFamily="34" charset="0"/>
              </a:rPr>
            </a:br>
            <a:r>
              <a:rPr lang="en-US" dirty="0">
                <a:latin typeface="Century Gothic" panose="020B0502020202020204" pitchFamily="34" charset="0"/>
              </a:rPr>
              <a:t>   </a:t>
            </a:r>
            <a:r>
              <a:rPr lang="en-US" sz="2000" dirty="0">
                <a:latin typeface="Century Gothic" panose="020B0502020202020204" pitchFamily="34" charset="0"/>
              </a:rPr>
              <a:t>square  circle  oval  </a:t>
            </a:r>
            <a:br>
              <a:rPr lang="en-US" sz="2000" dirty="0">
                <a:latin typeface="Century Gothic" panose="020B0502020202020204" pitchFamily="34" charset="0"/>
              </a:rPr>
            </a:br>
            <a:r>
              <a:rPr lang="en-US" sz="2000" dirty="0">
                <a:latin typeface="Century Gothic" panose="020B0502020202020204" pitchFamily="34" charset="0"/>
              </a:rPr>
              <a:t>    rectangle  triangle  rumbas (diamond)  </a:t>
            </a:r>
            <a:endParaRPr lang="en-US" sz="2400" dirty="0">
              <a:latin typeface="Century Gothic" panose="020B0502020202020204" pitchFamily="34" charset="0"/>
            </a:endParaRPr>
          </a:p>
          <a:p>
            <a:r>
              <a:rPr lang="en-US" sz="2400" dirty="0">
                <a:latin typeface="Century Gothic" panose="020B0502020202020204" pitchFamily="34" charset="0"/>
              </a:rPr>
              <a:t>Count to 20 by ones</a:t>
            </a:r>
          </a:p>
          <a:p>
            <a:r>
              <a:rPr lang="en-US" sz="2400" dirty="0">
                <a:latin typeface="Century Gothic" panose="020B0502020202020204" pitchFamily="34" charset="0"/>
              </a:rPr>
              <a:t>Recognize groups of 1, 2, 3, 4, and 5 objects</a:t>
            </a:r>
          </a:p>
          <a:p>
            <a:r>
              <a:rPr lang="en-US" sz="2400" dirty="0">
                <a:latin typeface="Century Gothic" panose="020B0502020202020204" pitchFamily="34" charset="0"/>
              </a:rPr>
              <a:t>Begin to identify numbers– 0 to 10</a:t>
            </a:r>
          </a:p>
          <a:p>
            <a:endParaRPr lang="en-US" sz="2000"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8BB4258C-F202-423A-BD0E-F618D53B544D}"/>
              </a:ext>
            </a:extLst>
          </p:cNvPr>
          <p:cNvSpPr>
            <a:spLocks noGrp="1"/>
          </p:cNvSpPr>
          <p:nvPr>
            <p:ph type="sldNum" sz="quarter" idx="12"/>
          </p:nvPr>
        </p:nvSpPr>
        <p:spPr/>
        <p:txBody>
          <a:bodyPr/>
          <a:lstStyle/>
          <a:p>
            <a:fld id="{0741B391-B6E4-4550-A2DB-538059D94534}" type="slidenum">
              <a:rPr lang="en-US" altLang="en-US" smtClean="0"/>
              <a:pPr/>
              <a:t>12</a:t>
            </a:fld>
            <a:endParaRPr lang="en-US" altLang="en-US"/>
          </a:p>
        </p:txBody>
      </p:sp>
      <p:pic>
        <p:nvPicPr>
          <p:cNvPr id="6" name="Picture 5" descr="Image result for images for kindergarten">
            <a:extLst>
              <a:ext uri="{FF2B5EF4-FFF2-40B4-BE49-F238E27FC236}">
                <a16:creationId xmlns:a16="http://schemas.microsoft.com/office/drawing/2014/main" id="{BF768652-CF19-4941-AB07-423F8F49705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04800"/>
            <a:ext cx="1600200" cy="190500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414642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FB43-50D3-4DE0-8DC8-74CA17843282}"/>
              </a:ext>
            </a:extLst>
          </p:cNvPr>
          <p:cNvSpPr>
            <a:spLocks noGrp="1"/>
          </p:cNvSpPr>
          <p:nvPr>
            <p:ph type="title"/>
          </p:nvPr>
        </p:nvSpPr>
        <p:spPr/>
        <p:txBody>
          <a:bodyPr/>
          <a:lstStyle/>
          <a:p>
            <a:pPr algn="ctr"/>
            <a:r>
              <a:rPr lang="en-US" dirty="0">
                <a:solidFill>
                  <a:srgbClr val="00B0F0"/>
                </a:solidFill>
                <a:latin typeface="Century Gothic" panose="020B0502020202020204" pitchFamily="34" charset="0"/>
              </a:rPr>
              <a:t>What will my child be learning? </a:t>
            </a:r>
          </a:p>
        </p:txBody>
      </p:sp>
      <p:sp>
        <p:nvSpPr>
          <p:cNvPr id="5" name="Slide Number Placeholder 4">
            <a:extLst>
              <a:ext uri="{FF2B5EF4-FFF2-40B4-BE49-F238E27FC236}">
                <a16:creationId xmlns:a16="http://schemas.microsoft.com/office/drawing/2014/main" id="{F5C912AC-4478-41B1-982D-F3F9B19B0D5E}"/>
              </a:ext>
            </a:extLst>
          </p:cNvPr>
          <p:cNvSpPr>
            <a:spLocks noGrp="1"/>
          </p:cNvSpPr>
          <p:nvPr>
            <p:ph type="sldNum" sz="quarter" idx="12"/>
          </p:nvPr>
        </p:nvSpPr>
        <p:spPr/>
        <p:txBody>
          <a:bodyPr/>
          <a:lstStyle/>
          <a:p>
            <a:fld id="{0741B391-B6E4-4550-A2DB-538059D94534}" type="slidenum">
              <a:rPr lang="en-US" altLang="en-US" smtClean="0"/>
              <a:pPr/>
              <a:t>13</a:t>
            </a:fld>
            <a:endParaRPr lang="en-US" altLang="en-US"/>
          </a:p>
        </p:txBody>
      </p:sp>
      <p:pic>
        <p:nvPicPr>
          <p:cNvPr id="6" name="Content Placeholder 5" descr="Image result for images for kindergarten">
            <a:extLst>
              <a:ext uri="{FF2B5EF4-FFF2-40B4-BE49-F238E27FC236}">
                <a16:creationId xmlns:a16="http://schemas.microsoft.com/office/drawing/2014/main" id="{9474E105-5950-4A54-A93E-EA2B31968C4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6781800" cy="3429000"/>
          </a:xfrm>
          <a:prstGeom prst="rect">
            <a:avLst/>
          </a:prstGeom>
          <a:noFill/>
          <a:ln>
            <a:noFill/>
          </a:ln>
        </p:spPr>
      </p:pic>
      <p:sp>
        <p:nvSpPr>
          <p:cNvPr id="7" name="Rectangle 6">
            <a:extLst>
              <a:ext uri="{FF2B5EF4-FFF2-40B4-BE49-F238E27FC236}">
                <a16:creationId xmlns:a16="http://schemas.microsoft.com/office/drawing/2014/main" id="{F00A72C6-604E-4AAB-90BF-CD9FE66FEEE8}"/>
              </a:ext>
            </a:extLst>
          </p:cNvPr>
          <p:cNvSpPr/>
          <p:nvPr/>
        </p:nvSpPr>
        <p:spPr>
          <a:xfrm>
            <a:off x="2286000" y="3035174"/>
            <a:ext cx="4572000" cy="3115533"/>
          </a:xfrm>
          <a:prstGeom prst="rect">
            <a:avLst/>
          </a:prstGeom>
        </p:spPr>
        <p:txBody>
          <a:bodyPr>
            <a:spAutoFit/>
          </a:bodyPr>
          <a:lstStyle/>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latin typeface="Century Gothic" panose="020B0502020202020204" pitchFamily="34" charset="0"/>
                <a:ea typeface="Calibri" panose="020F0502020204030204" pitchFamily="34" charset="0"/>
                <a:cs typeface="Times New Roman" panose="02020603050405020304" pitchFamily="18" charset="0"/>
              </a:rPr>
              <a:t>View Kindergarten learning outcomes </a:t>
            </a:r>
            <a:r>
              <a:rPr lang="en-US" sz="1400" dirty="0">
                <a:latin typeface="Century Gothic" panose="020B0502020202020204" pitchFamily="34" charset="0"/>
                <a:ea typeface="Calibri" panose="020F0502020204030204" pitchFamily="34" charset="0"/>
                <a:cs typeface="Times New Roman" panose="02020603050405020304" pitchFamily="18" charset="0"/>
                <a:hlinkClick r:id="rId3"/>
              </a:rPr>
              <a:t>here</a:t>
            </a:r>
            <a:r>
              <a:rPr lang="en-US" sz="1400" dirty="0">
                <a:latin typeface="Century Gothic" panose="020B0502020202020204" pitchFamily="34" charset="0"/>
                <a:ea typeface="Calibri" panose="020F0502020204030204" pitchFamily="34" charset="0"/>
                <a:cs typeface="Times New Roman" panose="02020603050405020304" pitchFamily="18" charset="0"/>
              </a:rPr>
              <a:t>.</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8313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BE75-BDFF-4D65-8FA5-A14D27EB7318}"/>
              </a:ext>
            </a:extLst>
          </p:cNvPr>
          <p:cNvSpPr>
            <a:spLocks noGrp="1"/>
          </p:cNvSpPr>
          <p:nvPr>
            <p:ph type="title"/>
          </p:nvPr>
        </p:nvSpPr>
        <p:spPr/>
        <p:txBody>
          <a:bodyPr/>
          <a:lstStyle/>
          <a:p>
            <a:r>
              <a:rPr lang="en-US" sz="6000" b="1" dirty="0">
                <a:solidFill>
                  <a:srgbClr val="92D050"/>
                </a:solidFill>
                <a:latin typeface="Century Gothic" panose="020B0502020202020204" pitchFamily="34" charset="0"/>
              </a:rPr>
              <a:t>Literacy</a:t>
            </a:r>
          </a:p>
        </p:txBody>
      </p:sp>
      <p:sp>
        <p:nvSpPr>
          <p:cNvPr id="3" name="Content Placeholder 2">
            <a:extLst>
              <a:ext uri="{FF2B5EF4-FFF2-40B4-BE49-F238E27FC236}">
                <a16:creationId xmlns:a16="http://schemas.microsoft.com/office/drawing/2014/main" id="{2F78F534-FF54-4003-BF41-9E4019353321}"/>
              </a:ext>
            </a:extLst>
          </p:cNvPr>
          <p:cNvSpPr>
            <a:spLocks noGrp="1"/>
          </p:cNvSpPr>
          <p:nvPr>
            <p:ph idx="1"/>
          </p:nvPr>
        </p:nvSpPr>
        <p:spPr>
          <a:xfrm>
            <a:off x="304800" y="1600200"/>
            <a:ext cx="8610600" cy="4645025"/>
          </a:xfrm>
        </p:spPr>
        <p:txBody>
          <a:bodyPr/>
          <a:lstStyle/>
          <a:p>
            <a:pPr>
              <a:buFont typeface="Arial" panose="020B0604020202020204" pitchFamily="34" charset="0"/>
              <a:buChar char="•"/>
            </a:pPr>
            <a:r>
              <a:rPr lang="en-US" sz="2000" dirty="0">
                <a:latin typeface="Century Gothic" panose="020B0502020202020204" pitchFamily="34" charset="0"/>
              </a:rPr>
              <a:t>Naming upper and lower case letters, matching letters with their sound, and printing them</a:t>
            </a:r>
          </a:p>
          <a:p>
            <a:pPr>
              <a:buFont typeface="Arial" panose="020B0604020202020204" pitchFamily="34" charset="0"/>
              <a:buChar char="•"/>
            </a:pPr>
            <a:r>
              <a:rPr lang="en-US" sz="2000" dirty="0">
                <a:latin typeface="Century Gothic" panose="020B0502020202020204" pitchFamily="34" charset="0"/>
              </a:rPr>
              <a:t>Comparing the adventures and experiences of characters in familiar stories, such as fairy tales and folk tales</a:t>
            </a:r>
          </a:p>
          <a:p>
            <a:pPr>
              <a:buFont typeface="Arial" panose="020B0604020202020204" pitchFamily="34" charset="0"/>
              <a:buChar char="•"/>
            </a:pPr>
            <a:r>
              <a:rPr lang="en-US" sz="2000" dirty="0">
                <a:latin typeface="Century Gothic" panose="020B0502020202020204" pitchFamily="34" charset="0"/>
              </a:rPr>
              <a:t>Retelling familiar stories and talking about stories read to them using details from the text</a:t>
            </a:r>
          </a:p>
          <a:p>
            <a:pPr>
              <a:buFont typeface="Arial" panose="020B0604020202020204" pitchFamily="34" charset="0"/>
              <a:buChar char="•"/>
            </a:pPr>
            <a:r>
              <a:rPr lang="en-US" sz="2000" dirty="0">
                <a:latin typeface="Century Gothic" panose="020B0502020202020204" pitchFamily="34" charset="0"/>
              </a:rPr>
              <a:t>Using a combination of drawing, dictating, and writing to describe an event, including his or her reaction to what happened</a:t>
            </a:r>
          </a:p>
          <a:p>
            <a:pPr>
              <a:buFont typeface="Arial" panose="020B0604020202020204" pitchFamily="34" charset="0"/>
              <a:buChar char="•"/>
            </a:pPr>
            <a:r>
              <a:rPr lang="en-US" sz="2000" dirty="0">
                <a:latin typeface="Century Gothic" panose="020B0502020202020204" pitchFamily="34" charset="0"/>
              </a:rPr>
              <a:t>Stating an opinion or preference about a topic or </a:t>
            </a:r>
            <a:br>
              <a:rPr lang="en-US" sz="2000" dirty="0">
                <a:latin typeface="Century Gothic" panose="020B0502020202020204" pitchFamily="34" charset="0"/>
              </a:rPr>
            </a:br>
            <a:r>
              <a:rPr lang="en-US" sz="2000" dirty="0">
                <a:latin typeface="Century Gothic" panose="020B0502020202020204" pitchFamily="34" charset="0"/>
              </a:rPr>
              <a:t>book in writing; for example, “My favorite thing </a:t>
            </a:r>
            <a:br>
              <a:rPr lang="en-US" sz="2000" dirty="0">
                <a:latin typeface="Century Gothic" panose="020B0502020202020204" pitchFamily="34" charset="0"/>
              </a:rPr>
            </a:br>
            <a:r>
              <a:rPr lang="en-US" sz="2000" dirty="0">
                <a:latin typeface="Century Gothic" panose="020B0502020202020204" pitchFamily="34" charset="0"/>
              </a:rPr>
              <a:t>about the story is…”</a:t>
            </a:r>
          </a:p>
          <a:p>
            <a:pPr marL="0" indent="0" algn="ctr">
              <a:buNone/>
            </a:pPr>
            <a:r>
              <a:rPr lang="en-US" sz="2000" b="1" dirty="0">
                <a:solidFill>
                  <a:srgbClr val="FF33CC"/>
                </a:solidFill>
                <a:latin typeface="Century Gothic" panose="020B0502020202020204" pitchFamily="34" charset="0"/>
              </a:rPr>
              <a:t>Supporting your child at home:</a:t>
            </a:r>
            <a:br>
              <a:rPr lang="en-US" sz="2000" b="1" dirty="0">
                <a:solidFill>
                  <a:srgbClr val="FF33CC"/>
                </a:solidFill>
                <a:latin typeface="Century Gothic" panose="020B0502020202020204" pitchFamily="34" charset="0"/>
              </a:rPr>
            </a:br>
            <a:r>
              <a:rPr lang="en-US" sz="2000" b="1" dirty="0">
                <a:solidFill>
                  <a:srgbClr val="FF33CC"/>
                </a:solidFill>
                <a:latin typeface="Century Gothic" panose="020B0502020202020204" pitchFamily="34" charset="0"/>
              </a:rPr>
              <a:t>read, read, read, read…talk, talk, talk, talk…</a:t>
            </a:r>
          </a:p>
        </p:txBody>
      </p:sp>
      <p:sp>
        <p:nvSpPr>
          <p:cNvPr id="5" name="Slide Number Placeholder 4">
            <a:extLst>
              <a:ext uri="{FF2B5EF4-FFF2-40B4-BE49-F238E27FC236}">
                <a16:creationId xmlns:a16="http://schemas.microsoft.com/office/drawing/2014/main" id="{F2B5091F-7F20-47F0-B035-782F966D1D81}"/>
              </a:ext>
            </a:extLst>
          </p:cNvPr>
          <p:cNvSpPr>
            <a:spLocks noGrp="1"/>
          </p:cNvSpPr>
          <p:nvPr>
            <p:ph type="sldNum" sz="quarter" idx="12"/>
          </p:nvPr>
        </p:nvSpPr>
        <p:spPr/>
        <p:txBody>
          <a:bodyPr/>
          <a:lstStyle/>
          <a:p>
            <a:fld id="{0741B391-B6E4-4550-A2DB-538059D94534}" type="slidenum">
              <a:rPr lang="en-US" altLang="en-US" smtClean="0"/>
              <a:pPr/>
              <a:t>14</a:t>
            </a:fld>
            <a:endParaRPr lang="en-US" altLang="en-US"/>
          </a:p>
        </p:txBody>
      </p:sp>
      <p:pic>
        <p:nvPicPr>
          <p:cNvPr id="6" name="Picture 5" descr="Image result for images for kindergarten">
            <a:extLst>
              <a:ext uri="{FF2B5EF4-FFF2-40B4-BE49-F238E27FC236}">
                <a16:creationId xmlns:a16="http://schemas.microsoft.com/office/drawing/2014/main" id="{4581062E-CC1F-4767-932F-6C53B9B9E1D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85737"/>
            <a:ext cx="4179570" cy="1381125"/>
          </a:xfrm>
          <a:prstGeom prst="rect">
            <a:avLst/>
          </a:prstGeom>
          <a:noFill/>
          <a:ln>
            <a:noFill/>
          </a:ln>
        </p:spPr>
      </p:pic>
    </p:spTree>
    <p:extLst>
      <p:ext uri="{BB962C8B-B14F-4D97-AF65-F5344CB8AC3E}">
        <p14:creationId xmlns:p14="http://schemas.microsoft.com/office/powerpoint/2010/main" val="134993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07F7-0041-41E4-BAF1-023FEC5051BD}"/>
              </a:ext>
            </a:extLst>
          </p:cNvPr>
          <p:cNvSpPr>
            <a:spLocks noGrp="1"/>
          </p:cNvSpPr>
          <p:nvPr>
            <p:ph type="title"/>
          </p:nvPr>
        </p:nvSpPr>
        <p:spPr>
          <a:xfrm>
            <a:off x="304800" y="304800"/>
            <a:ext cx="8610600" cy="2014538"/>
          </a:xfrm>
        </p:spPr>
        <p:txBody>
          <a:bodyPr/>
          <a:lstStyle/>
          <a:p>
            <a:r>
              <a:rPr lang="en-US" sz="6000" b="1" dirty="0">
                <a:solidFill>
                  <a:srgbClr val="9900FF"/>
                </a:solidFill>
                <a:latin typeface="Century Gothic" panose="020B0502020202020204" pitchFamily="34" charset="0"/>
              </a:rPr>
              <a:t>Literacy </a:t>
            </a:r>
            <a:r>
              <a:rPr lang="en-US" sz="6000" b="1" dirty="0">
                <a:solidFill>
                  <a:srgbClr val="92D050"/>
                </a:solidFill>
                <a:latin typeface="Century Gothic" panose="020B0502020202020204" pitchFamily="34" charset="0"/>
              </a:rPr>
              <a:t>     </a:t>
            </a:r>
            <a:endParaRPr lang="en-US" sz="6000" dirty="0"/>
          </a:p>
        </p:txBody>
      </p:sp>
      <p:sp>
        <p:nvSpPr>
          <p:cNvPr id="3" name="Content Placeholder 2">
            <a:extLst>
              <a:ext uri="{FF2B5EF4-FFF2-40B4-BE49-F238E27FC236}">
                <a16:creationId xmlns:a16="http://schemas.microsoft.com/office/drawing/2014/main" id="{86B34211-6B57-41F2-98A8-143DEF51BD67}"/>
              </a:ext>
            </a:extLst>
          </p:cNvPr>
          <p:cNvSpPr>
            <a:spLocks noGrp="1"/>
          </p:cNvSpPr>
          <p:nvPr>
            <p:ph idx="1"/>
          </p:nvPr>
        </p:nvSpPr>
        <p:spPr>
          <a:xfrm>
            <a:off x="304800" y="2319338"/>
            <a:ext cx="8610600" cy="4081462"/>
          </a:xfrm>
        </p:spPr>
        <p:txBody>
          <a:bodyPr/>
          <a:lstStyle/>
          <a:p>
            <a:r>
              <a:rPr lang="en-US" sz="2000" dirty="0">
                <a:latin typeface="Century Gothic" panose="020B0502020202020204" pitchFamily="34" charset="0"/>
              </a:rPr>
              <a:t>Taking part in classroom conversations, and following rules for discussion (Turn-n-Talk strategy, etc.)</a:t>
            </a:r>
          </a:p>
          <a:p>
            <a:r>
              <a:rPr lang="en-US" sz="2000" dirty="0">
                <a:latin typeface="Century Gothic" panose="020B0502020202020204" pitchFamily="34" charset="0"/>
              </a:rPr>
              <a:t>Speaking clearly to express feelings, thoughts, and ideas, including descriptions of familiar people, places, things, and events</a:t>
            </a:r>
          </a:p>
          <a:p>
            <a:r>
              <a:rPr lang="en-US" sz="2000" dirty="0">
                <a:latin typeface="Century Gothic" panose="020B0502020202020204" pitchFamily="34" charset="0"/>
              </a:rPr>
              <a:t>Asking and answering questions about key details in stories or other information read aloud</a:t>
            </a:r>
          </a:p>
          <a:p>
            <a:r>
              <a:rPr lang="en-US" sz="2000" dirty="0">
                <a:latin typeface="Century Gothic" panose="020B0502020202020204" pitchFamily="34" charset="0"/>
              </a:rPr>
              <a:t>Understanding and using question words in </a:t>
            </a:r>
            <a:br>
              <a:rPr lang="en-US" sz="2000" dirty="0">
                <a:latin typeface="Century Gothic" panose="020B0502020202020204" pitchFamily="34" charset="0"/>
              </a:rPr>
            </a:br>
            <a:r>
              <a:rPr lang="en-US" sz="2000" dirty="0">
                <a:latin typeface="Century Gothic" panose="020B0502020202020204" pitchFamily="34" charset="0"/>
              </a:rPr>
              <a:t>discussions</a:t>
            </a:r>
          </a:p>
          <a:p>
            <a:r>
              <a:rPr lang="en-US" sz="2000" dirty="0">
                <a:latin typeface="Century Gothic" panose="020B0502020202020204" pitchFamily="34" charset="0"/>
              </a:rPr>
              <a:t>Learning to recognize and spell sight words</a:t>
            </a:r>
          </a:p>
          <a:p>
            <a:pPr marL="0" indent="0" algn="ctr">
              <a:buNone/>
            </a:pPr>
            <a:r>
              <a:rPr lang="en-US" sz="2000" b="1" dirty="0">
                <a:solidFill>
                  <a:srgbClr val="C00000"/>
                </a:solidFill>
                <a:latin typeface="Century Gothic" panose="020B0502020202020204" pitchFamily="34" charset="0"/>
              </a:rPr>
              <a:t>Supporting your child at home:</a:t>
            </a:r>
            <a:br>
              <a:rPr lang="en-US" sz="2000" b="1" dirty="0">
                <a:solidFill>
                  <a:srgbClr val="C00000"/>
                </a:solidFill>
                <a:latin typeface="Century Gothic" panose="020B0502020202020204" pitchFamily="34" charset="0"/>
              </a:rPr>
            </a:br>
            <a:r>
              <a:rPr lang="en-US" sz="2000" b="1" dirty="0">
                <a:solidFill>
                  <a:srgbClr val="C00000"/>
                </a:solidFill>
                <a:latin typeface="Century Gothic" panose="020B0502020202020204" pitchFamily="34" charset="0"/>
              </a:rPr>
              <a:t>read, read, read, read….talk, talk, talk, talk…</a:t>
            </a:r>
          </a:p>
          <a:p>
            <a:pPr marL="0" indent="0" algn="ctr">
              <a:buNone/>
            </a:pPr>
            <a:endParaRPr lang="en-US" sz="2000"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5239766D-0831-4993-817C-A045C6F49CCE}"/>
              </a:ext>
            </a:extLst>
          </p:cNvPr>
          <p:cNvSpPr>
            <a:spLocks noGrp="1"/>
          </p:cNvSpPr>
          <p:nvPr>
            <p:ph type="sldNum" sz="quarter" idx="12"/>
          </p:nvPr>
        </p:nvSpPr>
        <p:spPr/>
        <p:txBody>
          <a:bodyPr/>
          <a:lstStyle/>
          <a:p>
            <a:fld id="{0741B391-B6E4-4550-A2DB-538059D94534}" type="slidenum">
              <a:rPr lang="en-US" altLang="en-US" smtClean="0"/>
              <a:pPr/>
              <a:t>15</a:t>
            </a:fld>
            <a:endParaRPr lang="en-US" altLang="en-US"/>
          </a:p>
        </p:txBody>
      </p:sp>
      <p:pic>
        <p:nvPicPr>
          <p:cNvPr id="6" name="Picture 5" descr="Image result for images for kindergarten reading">
            <a:extLst>
              <a:ext uri="{FF2B5EF4-FFF2-40B4-BE49-F238E27FC236}">
                <a16:creationId xmlns:a16="http://schemas.microsoft.com/office/drawing/2014/main" id="{DF7A62CF-57B6-4720-9933-717A3ECB6D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2057400" cy="1828800"/>
          </a:xfrm>
          <a:prstGeom prst="rect">
            <a:avLst/>
          </a:prstGeom>
          <a:noFill/>
          <a:ln>
            <a:noFill/>
          </a:ln>
        </p:spPr>
      </p:pic>
    </p:spTree>
    <p:extLst>
      <p:ext uri="{BB962C8B-B14F-4D97-AF65-F5344CB8AC3E}">
        <p14:creationId xmlns:p14="http://schemas.microsoft.com/office/powerpoint/2010/main" val="265117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8105-DDF8-4DDA-A8DC-02262A2AC138}"/>
              </a:ext>
            </a:extLst>
          </p:cNvPr>
          <p:cNvSpPr>
            <a:spLocks noGrp="1"/>
          </p:cNvSpPr>
          <p:nvPr>
            <p:ph type="title"/>
          </p:nvPr>
        </p:nvSpPr>
        <p:spPr/>
        <p:txBody>
          <a:bodyPr/>
          <a:lstStyle/>
          <a:p>
            <a:r>
              <a:rPr lang="en-US" sz="6000" b="1" dirty="0">
                <a:solidFill>
                  <a:srgbClr val="92D050"/>
                </a:solidFill>
                <a:latin typeface="Century Gothic" panose="020B0502020202020204" pitchFamily="34" charset="0"/>
              </a:rPr>
              <a:t>Math</a:t>
            </a:r>
            <a:endParaRPr lang="en-US" sz="6000" dirty="0"/>
          </a:p>
        </p:txBody>
      </p:sp>
      <p:sp>
        <p:nvSpPr>
          <p:cNvPr id="3" name="Content Placeholder 2">
            <a:extLst>
              <a:ext uri="{FF2B5EF4-FFF2-40B4-BE49-F238E27FC236}">
                <a16:creationId xmlns:a16="http://schemas.microsoft.com/office/drawing/2014/main" id="{6B9CABF1-5C26-4F38-8A86-DAABFD17A475}"/>
              </a:ext>
            </a:extLst>
          </p:cNvPr>
          <p:cNvSpPr>
            <a:spLocks noGrp="1"/>
          </p:cNvSpPr>
          <p:nvPr>
            <p:ph idx="1"/>
          </p:nvPr>
        </p:nvSpPr>
        <p:spPr>
          <a:xfrm>
            <a:off x="304800" y="1981200"/>
            <a:ext cx="8610600" cy="4264025"/>
          </a:xfrm>
        </p:spPr>
        <p:txBody>
          <a:bodyPr/>
          <a:lstStyle/>
          <a:p>
            <a:r>
              <a:rPr lang="en-US" sz="2000" dirty="0">
                <a:latin typeface="Century Gothic" panose="020B0502020202020204" pitchFamily="34" charset="0"/>
              </a:rPr>
              <a:t>Counting objects to tell how many there are</a:t>
            </a:r>
          </a:p>
          <a:p>
            <a:r>
              <a:rPr lang="en-US" sz="2000" dirty="0">
                <a:latin typeface="Century Gothic" panose="020B0502020202020204" pitchFamily="34" charset="0"/>
              </a:rPr>
              <a:t>Comparing 2 groups of objects to identify which group, if either, has more or less; comparing 2 written numbers to tell which is greater or lesser</a:t>
            </a:r>
          </a:p>
          <a:p>
            <a:r>
              <a:rPr lang="en-US" sz="2000" dirty="0">
                <a:latin typeface="Century Gothic" panose="020B0502020202020204" pitchFamily="34" charset="0"/>
              </a:rPr>
              <a:t>Addition with a sum of 10 or less; subtracting from a number 10 or less; solving addition and subtraction word numbers</a:t>
            </a:r>
          </a:p>
          <a:p>
            <a:r>
              <a:rPr lang="en-US" sz="2000" dirty="0">
                <a:latin typeface="Century Gothic" panose="020B0502020202020204" pitchFamily="34" charset="0"/>
              </a:rPr>
              <a:t>Adding and subtracting small numbers quickly and </a:t>
            </a:r>
            <a:br>
              <a:rPr lang="en-US" sz="2000" dirty="0">
                <a:latin typeface="Century Gothic" panose="020B0502020202020204" pitchFamily="34" charset="0"/>
              </a:rPr>
            </a:br>
            <a:r>
              <a:rPr lang="en-US" sz="2000" dirty="0">
                <a:latin typeface="Century Gothic" panose="020B0502020202020204" pitchFamily="34" charset="0"/>
              </a:rPr>
              <a:t>accurately, such as 3 + 1</a:t>
            </a:r>
          </a:p>
          <a:p>
            <a:r>
              <a:rPr lang="en-US" sz="2000" dirty="0">
                <a:latin typeface="Century Gothic" panose="020B0502020202020204" pitchFamily="34" charset="0"/>
              </a:rPr>
              <a:t>Correctly naming shapes regardless of orientation</a:t>
            </a:r>
            <a:br>
              <a:rPr lang="en-US" sz="2000" dirty="0">
                <a:latin typeface="Century Gothic" panose="020B0502020202020204" pitchFamily="34" charset="0"/>
              </a:rPr>
            </a:br>
            <a:r>
              <a:rPr lang="en-US" sz="2000" dirty="0">
                <a:latin typeface="Century Gothic" panose="020B0502020202020204" pitchFamily="34" charset="0"/>
              </a:rPr>
              <a:t>or size </a:t>
            </a:r>
          </a:p>
          <a:p>
            <a:pPr marL="0" indent="0" algn="ctr">
              <a:buNone/>
            </a:pPr>
            <a:r>
              <a:rPr lang="en-US" sz="2000" b="1" dirty="0">
                <a:solidFill>
                  <a:srgbClr val="C00000"/>
                </a:solidFill>
                <a:latin typeface="Century Gothic" panose="020B0502020202020204" pitchFamily="34" charset="0"/>
              </a:rPr>
              <a:t>Supporting your child at home:</a:t>
            </a:r>
            <a:br>
              <a:rPr lang="en-US" sz="2000" b="1" dirty="0">
                <a:solidFill>
                  <a:srgbClr val="C00000"/>
                </a:solidFill>
                <a:latin typeface="Century Gothic" panose="020B0502020202020204" pitchFamily="34" charset="0"/>
              </a:rPr>
            </a:br>
            <a:r>
              <a:rPr lang="en-US" sz="2000" b="1" dirty="0">
                <a:solidFill>
                  <a:srgbClr val="C00000"/>
                </a:solidFill>
                <a:latin typeface="Century Gothic" panose="020B0502020202020204" pitchFamily="34" charset="0"/>
              </a:rPr>
              <a:t>count, sort, measure...talk, talk, talk, talk…</a:t>
            </a:r>
          </a:p>
          <a:p>
            <a:pPr marL="0" indent="0" algn="ctr">
              <a:buNone/>
            </a:pPr>
            <a:endParaRPr lang="en-US" sz="2000"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AF455408-957B-4EB4-97C7-13C050EE8E81}"/>
              </a:ext>
            </a:extLst>
          </p:cNvPr>
          <p:cNvSpPr>
            <a:spLocks noGrp="1"/>
          </p:cNvSpPr>
          <p:nvPr>
            <p:ph type="sldNum" sz="quarter" idx="12"/>
          </p:nvPr>
        </p:nvSpPr>
        <p:spPr/>
        <p:txBody>
          <a:bodyPr/>
          <a:lstStyle/>
          <a:p>
            <a:fld id="{0741B391-B6E4-4550-A2DB-538059D94534}" type="slidenum">
              <a:rPr lang="en-US" altLang="en-US" smtClean="0"/>
              <a:pPr/>
              <a:t>16</a:t>
            </a:fld>
            <a:endParaRPr lang="en-US" altLang="en-US"/>
          </a:p>
        </p:txBody>
      </p:sp>
      <p:pic>
        <p:nvPicPr>
          <p:cNvPr id="6" name="Picture 5" descr="Image result for images for kindergarten math">
            <a:extLst>
              <a:ext uri="{FF2B5EF4-FFF2-40B4-BE49-F238E27FC236}">
                <a16:creationId xmlns:a16="http://schemas.microsoft.com/office/drawing/2014/main" id="{C4F337DA-3046-41FB-99FE-9B85272566E2}"/>
              </a:ext>
            </a:extLst>
          </p:cNvPr>
          <p:cNvPicPr/>
          <p:nvPr/>
        </p:nvPicPr>
        <p:blipFill rotWithShape="1">
          <a:blip r:embed="rId2">
            <a:extLst>
              <a:ext uri="{28A0092B-C50C-407E-A947-70E740481C1C}">
                <a14:useLocalDpi xmlns:a14="http://schemas.microsoft.com/office/drawing/2010/main" val="0"/>
              </a:ext>
            </a:extLst>
          </a:blip>
          <a:srcRect l="-3502" t="-11507" r="-27911" b="-19906"/>
          <a:stretch/>
        </p:blipFill>
        <p:spPr bwMode="auto">
          <a:xfrm>
            <a:off x="4800600" y="256665"/>
            <a:ext cx="3000375" cy="2118995"/>
          </a:xfrm>
          <a:prstGeom prst="rect">
            <a:avLst/>
          </a:prstGeom>
          <a:noFill/>
          <a:ln>
            <a:noFill/>
          </a:ln>
        </p:spPr>
      </p:pic>
    </p:spTree>
    <p:extLst>
      <p:ext uri="{BB962C8B-B14F-4D97-AF65-F5344CB8AC3E}">
        <p14:creationId xmlns:p14="http://schemas.microsoft.com/office/powerpoint/2010/main" val="329709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EB06-38F6-42C1-B31B-23DFBC5F1F24}"/>
              </a:ext>
            </a:extLst>
          </p:cNvPr>
          <p:cNvSpPr>
            <a:spLocks noGrp="1"/>
          </p:cNvSpPr>
          <p:nvPr>
            <p:ph type="title"/>
          </p:nvPr>
        </p:nvSpPr>
        <p:spPr>
          <a:xfrm>
            <a:off x="304800" y="304800"/>
            <a:ext cx="8610600" cy="2209800"/>
          </a:xfrm>
        </p:spPr>
        <p:txBody>
          <a:bodyPr/>
          <a:lstStyle/>
          <a:p>
            <a:r>
              <a:rPr lang="en-US" b="1" dirty="0">
                <a:solidFill>
                  <a:srgbClr val="9B6FCB"/>
                </a:solidFill>
                <a:latin typeface="Century Gothic" panose="020B0502020202020204" pitchFamily="34" charset="0"/>
              </a:rPr>
              <a:t>Measuring my </a:t>
            </a:r>
            <a:br>
              <a:rPr lang="en-US" b="1" dirty="0">
                <a:solidFill>
                  <a:srgbClr val="9B6FCB"/>
                </a:solidFill>
                <a:latin typeface="Century Gothic" panose="020B0502020202020204" pitchFamily="34" charset="0"/>
              </a:rPr>
            </a:br>
            <a:r>
              <a:rPr lang="en-US" b="1" dirty="0">
                <a:solidFill>
                  <a:srgbClr val="9B6FCB"/>
                </a:solidFill>
                <a:latin typeface="Century Gothic" panose="020B0502020202020204" pitchFamily="34" charset="0"/>
              </a:rPr>
              <a:t>child’s progress</a:t>
            </a:r>
            <a:br>
              <a:rPr lang="en-US" b="1" dirty="0">
                <a:solidFill>
                  <a:srgbClr val="9B6FCB"/>
                </a:solidFill>
                <a:latin typeface="Century Gothic" panose="020B0502020202020204" pitchFamily="34" charset="0"/>
              </a:rPr>
            </a:br>
            <a:br>
              <a:rPr lang="en-US" b="1" dirty="0">
                <a:solidFill>
                  <a:srgbClr val="9B6FCB"/>
                </a:solidFill>
                <a:latin typeface="Century Gothic" panose="020B0502020202020204" pitchFamily="34" charset="0"/>
              </a:rPr>
            </a:br>
            <a:r>
              <a:rPr lang="en-US" sz="1600" dirty="0">
                <a:solidFill>
                  <a:srgbClr val="9B6FCB"/>
                </a:solidFill>
                <a:latin typeface="Century Gothic" panose="020B0502020202020204" pitchFamily="34" charset="0"/>
              </a:rPr>
              <a:t>Full information is available </a:t>
            </a:r>
            <a:r>
              <a:rPr lang="en-US" sz="1600" dirty="0">
                <a:solidFill>
                  <a:srgbClr val="9B6FCB"/>
                </a:solidFill>
                <a:latin typeface="Century Gothic" panose="020B0502020202020204" pitchFamily="34" charset="0"/>
                <a:hlinkClick r:id="rId2"/>
              </a:rPr>
              <a:t>here</a:t>
            </a:r>
            <a:r>
              <a:rPr lang="en-US" sz="1600" dirty="0">
                <a:solidFill>
                  <a:srgbClr val="9B6FCB"/>
                </a:solidFill>
                <a:latin typeface="Century Gothic" panose="020B0502020202020204" pitchFamily="34" charset="0"/>
              </a:rPr>
              <a:t>.</a:t>
            </a:r>
          </a:p>
        </p:txBody>
      </p:sp>
      <p:sp>
        <p:nvSpPr>
          <p:cNvPr id="3" name="Content Placeholder 2">
            <a:extLst>
              <a:ext uri="{FF2B5EF4-FFF2-40B4-BE49-F238E27FC236}">
                <a16:creationId xmlns:a16="http://schemas.microsoft.com/office/drawing/2014/main" id="{1F1DC938-B6B0-415E-BFAE-D8ED0E983661}"/>
              </a:ext>
            </a:extLst>
          </p:cNvPr>
          <p:cNvSpPr>
            <a:spLocks noGrp="1"/>
          </p:cNvSpPr>
          <p:nvPr>
            <p:ph idx="1"/>
          </p:nvPr>
        </p:nvSpPr>
        <p:spPr>
          <a:xfrm>
            <a:off x="304800" y="2743200"/>
            <a:ext cx="8610600" cy="3382963"/>
          </a:xfrm>
        </p:spPr>
        <p:txBody>
          <a:bodyPr/>
          <a:lstStyle/>
          <a:p>
            <a:pPr>
              <a:buFont typeface="Arial" panose="020B0604020202020204" pitchFamily="34" charset="0"/>
              <a:buChar char="•"/>
            </a:pPr>
            <a:r>
              <a:rPr lang="en-US" sz="2000" dirty="0">
                <a:solidFill>
                  <a:schemeClr val="tx1">
                    <a:lumMod val="65000"/>
                    <a:lumOff val="35000"/>
                  </a:schemeClr>
                </a:solidFill>
                <a:latin typeface="Century Gothic" panose="020B0502020202020204" pitchFamily="34" charset="0"/>
              </a:rPr>
              <a:t>Year begins with a  “Readiness Assessment” that takes place within the first 6 weeks of school that helps identify level of student knowledge so that teachers can determine the “next-steps” of teaching and learning for each student</a:t>
            </a:r>
          </a:p>
          <a:p>
            <a:pPr>
              <a:buFont typeface="Arial" panose="020B0604020202020204" pitchFamily="34" charset="0"/>
              <a:buChar char="•"/>
            </a:pPr>
            <a:r>
              <a:rPr lang="en-US" sz="2000" dirty="0">
                <a:solidFill>
                  <a:schemeClr val="tx1">
                    <a:lumMod val="65000"/>
                    <a:lumOff val="35000"/>
                  </a:schemeClr>
                </a:solidFill>
                <a:latin typeface="Century Gothic" panose="020B0502020202020204" pitchFamily="34" charset="0"/>
              </a:rPr>
              <a:t>Then, GKIDS is launched. This is a year-long, </a:t>
            </a:r>
            <a:r>
              <a:rPr lang="en-US" sz="2000" b="1" dirty="0">
                <a:solidFill>
                  <a:schemeClr val="tx1">
                    <a:lumMod val="65000"/>
                    <a:lumOff val="35000"/>
                  </a:schemeClr>
                </a:solidFill>
                <a:latin typeface="Century Gothic" panose="020B0502020202020204" pitchFamily="34" charset="0"/>
              </a:rPr>
              <a:t>performance-based assessment </a:t>
            </a:r>
            <a:r>
              <a:rPr lang="en-US" sz="2000" dirty="0">
                <a:solidFill>
                  <a:schemeClr val="tx1">
                    <a:lumMod val="65000"/>
                    <a:lumOff val="35000"/>
                  </a:schemeClr>
                </a:solidFill>
                <a:latin typeface="Century Gothic" panose="020B0502020202020204" pitchFamily="34" charset="0"/>
              </a:rPr>
              <a:t>aligned to the state mandated content standards. </a:t>
            </a:r>
          </a:p>
          <a:p>
            <a:pPr>
              <a:buFont typeface="Arial" panose="020B0604020202020204" pitchFamily="34" charset="0"/>
              <a:buChar char="•"/>
            </a:pPr>
            <a:r>
              <a:rPr lang="en-US" sz="2000" dirty="0">
                <a:solidFill>
                  <a:schemeClr val="tx1">
                    <a:lumMod val="65000"/>
                    <a:lumOff val="35000"/>
                  </a:schemeClr>
                </a:solidFill>
                <a:latin typeface="Century Gothic" panose="020B0502020202020204" pitchFamily="34" charset="0"/>
              </a:rPr>
              <a:t>Provides teachers with information about the </a:t>
            </a:r>
            <a:br>
              <a:rPr lang="en-US" sz="2000" dirty="0">
                <a:solidFill>
                  <a:schemeClr val="tx1">
                    <a:lumMod val="65000"/>
                    <a:lumOff val="35000"/>
                  </a:schemeClr>
                </a:solidFill>
                <a:latin typeface="Century Gothic" panose="020B0502020202020204" pitchFamily="34" charset="0"/>
              </a:rPr>
            </a:br>
            <a:r>
              <a:rPr lang="en-US" sz="2000" b="1" dirty="0">
                <a:solidFill>
                  <a:schemeClr val="tx1">
                    <a:lumMod val="65000"/>
                    <a:lumOff val="35000"/>
                  </a:schemeClr>
                </a:solidFill>
                <a:latin typeface="Century Gothic" panose="020B0502020202020204" pitchFamily="34" charset="0"/>
              </a:rPr>
              <a:t>level of instructional support needed </a:t>
            </a:r>
            <a:r>
              <a:rPr lang="en-US" sz="2000" dirty="0">
                <a:solidFill>
                  <a:schemeClr val="tx1">
                    <a:lumMod val="65000"/>
                    <a:lumOff val="35000"/>
                  </a:schemeClr>
                </a:solidFill>
                <a:latin typeface="Century Gothic" panose="020B0502020202020204" pitchFamily="34" charset="0"/>
              </a:rPr>
              <a:t>by individual </a:t>
            </a:r>
            <a:br>
              <a:rPr lang="en-US" sz="2000" dirty="0">
                <a:solidFill>
                  <a:schemeClr val="tx1">
                    <a:lumMod val="65000"/>
                    <a:lumOff val="35000"/>
                  </a:schemeClr>
                </a:solidFill>
                <a:latin typeface="Century Gothic" panose="020B0502020202020204" pitchFamily="34" charset="0"/>
              </a:rPr>
            </a:br>
            <a:r>
              <a:rPr lang="en-US" sz="2000" dirty="0">
                <a:solidFill>
                  <a:schemeClr val="tx1">
                    <a:lumMod val="65000"/>
                    <a:lumOff val="35000"/>
                  </a:schemeClr>
                </a:solidFill>
                <a:latin typeface="Century Gothic" panose="020B0502020202020204" pitchFamily="34" charset="0"/>
              </a:rPr>
              <a:t>students throughout the  Kindergarten year </a:t>
            </a:r>
            <a:br>
              <a:rPr lang="en-US" sz="2000" dirty="0">
                <a:solidFill>
                  <a:schemeClr val="tx1">
                    <a:lumMod val="65000"/>
                    <a:lumOff val="35000"/>
                  </a:schemeClr>
                </a:solidFill>
                <a:latin typeface="Century Gothic" panose="020B0502020202020204" pitchFamily="34" charset="0"/>
              </a:rPr>
            </a:br>
            <a:r>
              <a:rPr lang="en-US" sz="2000" dirty="0">
                <a:solidFill>
                  <a:schemeClr val="tx1">
                    <a:lumMod val="65000"/>
                    <a:lumOff val="35000"/>
                  </a:schemeClr>
                </a:solidFill>
                <a:latin typeface="Century Gothic" panose="020B0502020202020204" pitchFamily="34" charset="0"/>
              </a:rPr>
              <a:t>for successful transition to First Grade.</a:t>
            </a:r>
          </a:p>
          <a:p>
            <a:endParaRPr lang="en-US" dirty="0"/>
          </a:p>
        </p:txBody>
      </p:sp>
      <p:sp>
        <p:nvSpPr>
          <p:cNvPr id="5" name="Slide Number Placeholder 4">
            <a:extLst>
              <a:ext uri="{FF2B5EF4-FFF2-40B4-BE49-F238E27FC236}">
                <a16:creationId xmlns:a16="http://schemas.microsoft.com/office/drawing/2014/main" id="{9926B78E-B58D-4717-A44C-BA51E017010C}"/>
              </a:ext>
            </a:extLst>
          </p:cNvPr>
          <p:cNvSpPr>
            <a:spLocks noGrp="1"/>
          </p:cNvSpPr>
          <p:nvPr>
            <p:ph type="sldNum" sz="quarter" idx="12"/>
          </p:nvPr>
        </p:nvSpPr>
        <p:spPr/>
        <p:txBody>
          <a:bodyPr/>
          <a:lstStyle/>
          <a:p>
            <a:fld id="{0741B391-B6E4-4550-A2DB-538059D94534}" type="slidenum">
              <a:rPr lang="en-US" altLang="en-US" smtClean="0"/>
              <a:pPr/>
              <a:t>17</a:t>
            </a:fld>
            <a:endParaRPr lang="en-US" altLang="en-US"/>
          </a:p>
        </p:txBody>
      </p:sp>
      <p:pic>
        <p:nvPicPr>
          <p:cNvPr id="6" name="Picture 5" descr="Image result for images for kindergarten">
            <a:extLst>
              <a:ext uri="{FF2B5EF4-FFF2-40B4-BE49-F238E27FC236}">
                <a16:creationId xmlns:a16="http://schemas.microsoft.com/office/drawing/2014/main" id="{BE6277A2-7FF7-4C2F-96E4-AC1CAA7182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24450" y="457200"/>
            <a:ext cx="2857500" cy="1666875"/>
          </a:xfrm>
          <a:prstGeom prst="rect">
            <a:avLst/>
          </a:prstGeom>
          <a:noFill/>
          <a:ln>
            <a:noFill/>
          </a:ln>
        </p:spPr>
      </p:pic>
    </p:spTree>
    <p:extLst>
      <p:ext uri="{BB962C8B-B14F-4D97-AF65-F5344CB8AC3E}">
        <p14:creationId xmlns:p14="http://schemas.microsoft.com/office/powerpoint/2010/main" val="1937499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011D5-B333-4EFA-A197-812114DF7C19}"/>
              </a:ext>
            </a:extLst>
          </p:cNvPr>
          <p:cNvSpPr>
            <a:spLocks noGrp="1"/>
          </p:cNvSpPr>
          <p:nvPr>
            <p:ph type="title"/>
          </p:nvPr>
        </p:nvSpPr>
        <p:spPr>
          <a:xfrm>
            <a:off x="304800" y="80961"/>
            <a:ext cx="8610600" cy="1590675"/>
          </a:xfrm>
        </p:spPr>
        <p:txBody>
          <a:bodyPr/>
          <a:lstStyle/>
          <a:p>
            <a:r>
              <a:rPr lang="en-US" b="1">
                <a:solidFill>
                  <a:srgbClr val="66CCFF"/>
                </a:solidFill>
                <a:latin typeface="Century Gothic" panose="020B0502020202020204" pitchFamily="34" charset="0"/>
              </a:rPr>
              <a:t>Measuring my </a:t>
            </a:r>
            <a:br>
              <a:rPr lang="en-US" b="1">
                <a:solidFill>
                  <a:srgbClr val="66CCFF"/>
                </a:solidFill>
                <a:latin typeface="Century Gothic" panose="020B0502020202020204" pitchFamily="34" charset="0"/>
              </a:rPr>
            </a:br>
            <a:r>
              <a:rPr lang="en-US" b="1">
                <a:solidFill>
                  <a:srgbClr val="66CCFF"/>
                </a:solidFill>
                <a:latin typeface="Century Gothic" panose="020B0502020202020204" pitchFamily="34" charset="0"/>
              </a:rPr>
              <a:t>child’s progress</a:t>
            </a:r>
            <a:endParaRPr lang="en-US" dirty="0">
              <a:solidFill>
                <a:srgbClr val="66CCFF"/>
              </a:solidFill>
            </a:endParaRPr>
          </a:p>
        </p:txBody>
      </p:sp>
      <p:sp>
        <p:nvSpPr>
          <p:cNvPr id="3" name="Content Placeholder 2">
            <a:extLst>
              <a:ext uri="{FF2B5EF4-FFF2-40B4-BE49-F238E27FC236}">
                <a16:creationId xmlns:a16="http://schemas.microsoft.com/office/drawing/2014/main" id="{DDE0676E-3ECC-46D2-BACF-E475BFB09665}"/>
              </a:ext>
            </a:extLst>
          </p:cNvPr>
          <p:cNvSpPr>
            <a:spLocks noGrp="1"/>
          </p:cNvSpPr>
          <p:nvPr>
            <p:ph idx="1"/>
          </p:nvPr>
        </p:nvSpPr>
        <p:spPr>
          <a:xfrm>
            <a:off x="304800" y="1600200"/>
            <a:ext cx="8610600" cy="4525963"/>
          </a:xfrm>
        </p:spPr>
        <p:txBody>
          <a:bodyPr/>
          <a:lstStyle/>
          <a:p>
            <a:pPr>
              <a:buFont typeface="Arial" panose="020B0604020202020204" pitchFamily="34" charset="0"/>
              <a:buChar char="•"/>
            </a:pPr>
            <a:r>
              <a:rPr lang="en-US" sz="2000">
                <a:solidFill>
                  <a:schemeClr val="tx1">
                    <a:lumMod val="65000"/>
                    <a:lumOff val="35000"/>
                  </a:schemeClr>
                </a:solidFill>
                <a:latin typeface="Century Gothic" panose="020B0502020202020204" pitchFamily="34" charset="0"/>
              </a:rPr>
              <a:t>Throughout the year, teachers assess students, and record GKIDS data </a:t>
            </a:r>
            <a:r>
              <a:rPr lang="en-US" sz="2000" b="1">
                <a:solidFill>
                  <a:schemeClr val="tx1">
                    <a:lumMod val="65000"/>
                    <a:lumOff val="35000"/>
                  </a:schemeClr>
                </a:solidFill>
                <a:latin typeface="Century Gothic" panose="020B0502020202020204" pitchFamily="34" charset="0"/>
              </a:rPr>
              <a:t>(these are Formative Assessments that help determine next-steps for teaching and learning throughout the year)</a:t>
            </a:r>
            <a:r>
              <a:rPr lang="en-US" sz="2000">
                <a:solidFill>
                  <a:schemeClr val="tx1">
                    <a:lumMod val="65000"/>
                    <a:lumOff val="35000"/>
                  </a:schemeClr>
                </a:solidFill>
                <a:latin typeface="Century Gothic" panose="020B0502020202020204" pitchFamily="34" charset="0"/>
              </a:rPr>
              <a:t> </a:t>
            </a:r>
          </a:p>
          <a:p>
            <a:pPr>
              <a:buFont typeface="Arial" panose="020B0604020202020204" pitchFamily="34" charset="0"/>
              <a:buChar char="•"/>
            </a:pPr>
            <a:r>
              <a:rPr lang="en-US" sz="2000">
                <a:solidFill>
                  <a:schemeClr val="tx1">
                    <a:lumMod val="65000"/>
                    <a:lumOff val="35000"/>
                  </a:schemeClr>
                </a:solidFill>
                <a:latin typeface="Century Gothic" panose="020B0502020202020204" pitchFamily="34" charset="0"/>
              </a:rPr>
              <a:t>This provides information on each child’s development in Language Arts, Math, Personal/Social Development, &amp; Approaches to Learning. </a:t>
            </a:r>
          </a:p>
          <a:p>
            <a:pPr>
              <a:buFont typeface="Arial" panose="020B0604020202020204" pitchFamily="34" charset="0"/>
              <a:buChar char="•"/>
            </a:pPr>
            <a:r>
              <a:rPr lang="en-US" sz="2000">
                <a:solidFill>
                  <a:schemeClr val="tx1">
                    <a:lumMod val="65000"/>
                    <a:lumOff val="35000"/>
                  </a:schemeClr>
                </a:solidFill>
                <a:latin typeface="Century Gothic" panose="020B0502020202020204" pitchFamily="34" charset="0"/>
              </a:rPr>
              <a:t>At the end of the year, summary reports and individual student reports are generated, based on the data the teacher has entered throughout the year </a:t>
            </a:r>
            <a:r>
              <a:rPr lang="en-US" sz="2000" b="1">
                <a:solidFill>
                  <a:schemeClr val="tx1">
                    <a:lumMod val="65000"/>
                    <a:lumOff val="35000"/>
                  </a:schemeClr>
                </a:solidFill>
                <a:latin typeface="Century Gothic" panose="020B0502020202020204" pitchFamily="34" charset="0"/>
              </a:rPr>
              <a:t>(this is called a Summative Assessment) </a:t>
            </a:r>
            <a:endParaRPr lang="en-US" sz="2000">
              <a:solidFill>
                <a:schemeClr val="tx1">
                  <a:lumMod val="65000"/>
                  <a:lumOff val="35000"/>
                </a:schemeClr>
              </a:solidFill>
              <a:latin typeface="Century Gothic" panose="020B0502020202020204" pitchFamily="34" charset="0"/>
            </a:endParaRPr>
          </a:p>
          <a:p>
            <a:pPr>
              <a:buFont typeface="Arial" panose="020B0604020202020204" pitchFamily="34" charset="0"/>
              <a:buChar char="•"/>
            </a:pPr>
            <a:r>
              <a:rPr lang="en-US" sz="2000">
                <a:solidFill>
                  <a:schemeClr val="tx1">
                    <a:lumMod val="65000"/>
                    <a:lumOff val="35000"/>
                  </a:schemeClr>
                </a:solidFill>
                <a:latin typeface="Century Gothic" panose="020B0502020202020204" pitchFamily="34" charset="0"/>
              </a:rPr>
              <a:t>This includes scores in Language Arts, which </a:t>
            </a:r>
            <a:br>
              <a:rPr lang="en-US" sz="2000">
                <a:solidFill>
                  <a:schemeClr val="tx1">
                    <a:lumMod val="65000"/>
                    <a:lumOff val="35000"/>
                  </a:schemeClr>
                </a:solidFill>
                <a:latin typeface="Century Gothic" panose="020B0502020202020204" pitchFamily="34" charset="0"/>
              </a:rPr>
            </a:br>
            <a:r>
              <a:rPr lang="en-US" sz="2000">
                <a:solidFill>
                  <a:schemeClr val="tx1">
                    <a:lumMod val="65000"/>
                    <a:lumOff val="35000"/>
                  </a:schemeClr>
                </a:solidFill>
                <a:latin typeface="Century Gothic" panose="020B0502020202020204" pitchFamily="34" charset="0"/>
              </a:rPr>
              <a:t>includes reading, writing, and speaking skills, </a:t>
            </a:r>
            <a:br>
              <a:rPr lang="en-US" sz="2000">
                <a:solidFill>
                  <a:schemeClr val="tx1">
                    <a:lumMod val="65000"/>
                    <a:lumOff val="35000"/>
                  </a:schemeClr>
                </a:solidFill>
                <a:latin typeface="Century Gothic" panose="020B0502020202020204" pitchFamily="34" charset="0"/>
              </a:rPr>
            </a:br>
            <a:r>
              <a:rPr lang="en-US" sz="2000">
                <a:solidFill>
                  <a:schemeClr val="tx1">
                    <a:lumMod val="65000"/>
                    <a:lumOff val="35000"/>
                  </a:schemeClr>
                </a:solidFill>
                <a:latin typeface="Century Gothic" panose="020B0502020202020204" pitchFamily="34" charset="0"/>
              </a:rPr>
              <a:t>&amp; Math.  These scores serve as an </a:t>
            </a:r>
            <a:r>
              <a:rPr lang="en-US" sz="2000" b="1">
                <a:solidFill>
                  <a:schemeClr val="tx1">
                    <a:lumMod val="65000"/>
                    <a:lumOff val="35000"/>
                  </a:schemeClr>
                </a:solidFill>
                <a:latin typeface="Century Gothic" panose="020B0502020202020204" pitchFamily="34" charset="0"/>
              </a:rPr>
              <a:t>indicator of </a:t>
            </a:r>
            <a:br>
              <a:rPr lang="en-US" sz="2000" b="1">
                <a:solidFill>
                  <a:schemeClr val="tx1">
                    <a:lumMod val="65000"/>
                    <a:lumOff val="35000"/>
                  </a:schemeClr>
                </a:solidFill>
                <a:latin typeface="Century Gothic" panose="020B0502020202020204" pitchFamily="34" charset="0"/>
              </a:rPr>
            </a:br>
            <a:r>
              <a:rPr lang="en-US" sz="2000" b="1">
                <a:solidFill>
                  <a:schemeClr val="tx1">
                    <a:lumMod val="65000"/>
                    <a:lumOff val="35000"/>
                  </a:schemeClr>
                </a:solidFill>
                <a:latin typeface="Century Gothic" panose="020B0502020202020204" pitchFamily="34" charset="0"/>
              </a:rPr>
              <a:t>First grade readiness</a:t>
            </a:r>
            <a:r>
              <a:rPr lang="en-US" sz="2000">
                <a:solidFill>
                  <a:schemeClr val="tx1">
                    <a:lumMod val="65000"/>
                    <a:lumOff val="35000"/>
                  </a:schemeClr>
                </a:solidFill>
                <a:latin typeface="Century Gothic" panose="020B0502020202020204" pitchFamily="34" charset="0"/>
              </a:rPr>
              <a:t>. </a:t>
            </a:r>
          </a:p>
          <a:p>
            <a:endParaRPr lang="en-US" dirty="0"/>
          </a:p>
        </p:txBody>
      </p:sp>
      <p:sp>
        <p:nvSpPr>
          <p:cNvPr id="5" name="Slide Number Placeholder 4">
            <a:extLst>
              <a:ext uri="{FF2B5EF4-FFF2-40B4-BE49-F238E27FC236}">
                <a16:creationId xmlns:a16="http://schemas.microsoft.com/office/drawing/2014/main" id="{47ADCB77-BFD3-4872-815D-93DA3016458B}"/>
              </a:ext>
            </a:extLst>
          </p:cNvPr>
          <p:cNvSpPr>
            <a:spLocks noGrp="1"/>
          </p:cNvSpPr>
          <p:nvPr>
            <p:ph type="sldNum" sz="quarter" idx="12"/>
          </p:nvPr>
        </p:nvSpPr>
        <p:spPr>
          <a:xfrm>
            <a:off x="6553200" y="6245225"/>
            <a:ext cx="2133600" cy="476250"/>
          </a:xfrm>
        </p:spPr>
        <p:txBody>
          <a:bodyPr/>
          <a:lstStyle/>
          <a:p>
            <a:fld id="{0741B391-B6E4-4550-A2DB-538059D94534}" type="slidenum">
              <a:rPr lang="en-US" altLang="en-US" smtClean="0"/>
              <a:pPr/>
              <a:t>18</a:t>
            </a:fld>
            <a:endParaRPr lang="en-US" altLang="en-US" dirty="0"/>
          </a:p>
        </p:txBody>
      </p:sp>
      <p:pic>
        <p:nvPicPr>
          <p:cNvPr id="6" name="Picture 5" descr="Image result for images for kindergarten">
            <a:extLst>
              <a:ext uri="{FF2B5EF4-FFF2-40B4-BE49-F238E27FC236}">
                <a16:creationId xmlns:a16="http://schemas.microsoft.com/office/drawing/2014/main" id="{91794629-FAEB-4E99-AD9E-5375805A6E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80962"/>
            <a:ext cx="1590675" cy="1590675"/>
          </a:xfrm>
          <a:prstGeom prst="rect">
            <a:avLst/>
          </a:prstGeom>
          <a:noFill/>
          <a:ln>
            <a:noFill/>
          </a:ln>
        </p:spPr>
      </p:pic>
    </p:spTree>
    <p:extLst>
      <p:ext uri="{BB962C8B-B14F-4D97-AF65-F5344CB8AC3E}">
        <p14:creationId xmlns:p14="http://schemas.microsoft.com/office/powerpoint/2010/main" val="1538872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73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5" name="Slide Number Placeholder 4">
            <a:extLst>
              <a:ext uri="{FF2B5EF4-FFF2-40B4-BE49-F238E27FC236}">
                <a16:creationId xmlns:a16="http://schemas.microsoft.com/office/drawing/2014/main" id="{160BFEAF-7548-4FEC-8860-FA384AC50064}"/>
              </a:ext>
            </a:extLst>
          </p:cNvPr>
          <p:cNvSpPr>
            <a:spLocks noGrp="1"/>
          </p:cNvSpPr>
          <p:nvPr>
            <p:ph type="sldNum" sz="quarter" idx="12"/>
          </p:nvPr>
        </p:nvSpPr>
        <p:spPr>
          <a:xfrm>
            <a:off x="6457950" y="6356351"/>
            <a:ext cx="2057400" cy="365125"/>
          </a:xfrm>
        </p:spPr>
        <p:txBody>
          <a:bodyPr vert="horz" lIns="91440" tIns="45720" rIns="91440" bIns="45720" rtlCol="0" anchor="ctr">
            <a:normAutofit/>
          </a:bodyPr>
          <a:lstStyle/>
          <a:p>
            <a:pPr>
              <a:spcAft>
                <a:spcPts val="600"/>
              </a:spcAft>
            </a:pPr>
            <a:r>
              <a:rPr lang="en-US" altLang="en-US" sz="1050">
                <a:solidFill>
                  <a:schemeClr val="tx1">
                    <a:tint val="75000"/>
                  </a:schemeClr>
                </a:solidFill>
                <a:latin typeface="+mn-lt"/>
              </a:rPr>
              <a:t>19</a:t>
            </a:r>
          </a:p>
        </p:txBody>
      </p:sp>
      <p:sp>
        <p:nvSpPr>
          <p:cNvPr id="19" name="Freeform: Shape 18">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3" name="Picture 12">
            <a:extLst>
              <a:ext uri="{FF2B5EF4-FFF2-40B4-BE49-F238E27FC236}">
                <a16:creationId xmlns:a16="http://schemas.microsoft.com/office/drawing/2014/main" id="{E1388545-ABA5-458D-A53F-26A2C4FB7775}"/>
              </a:ext>
            </a:extLst>
          </p:cNvPr>
          <p:cNvPicPr>
            <a:picLocks noChangeAspect="1"/>
          </p:cNvPicPr>
          <p:nvPr/>
        </p:nvPicPr>
        <p:blipFill>
          <a:blip r:embed="rId3"/>
          <a:stretch>
            <a:fillRect/>
          </a:stretch>
        </p:blipFill>
        <p:spPr>
          <a:xfrm>
            <a:off x="1795916" y="1352550"/>
            <a:ext cx="5467350" cy="4152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20D471F9-7EE7-4772-880F-330871B46717}"/>
              </a:ext>
            </a:extLst>
          </p:cNvPr>
          <p:cNvPicPr>
            <a:picLocks noChangeAspect="1"/>
          </p:cNvPicPr>
          <p:nvPr/>
        </p:nvPicPr>
        <p:blipFill>
          <a:blip r:embed="rId4"/>
          <a:stretch>
            <a:fillRect/>
          </a:stretch>
        </p:blipFill>
        <p:spPr>
          <a:xfrm>
            <a:off x="5819775" y="4102101"/>
            <a:ext cx="1276350" cy="1219200"/>
          </a:xfrm>
          <a:prstGeom prst="rect">
            <a:avLst/>
          </a:prstGeom>
          <a:ln>
            <a:noFill/>
          </a:ln>
          <a:effectLst>
            <a:softEdge rad="112500"/>
          </a:effectLst>
        </p:spPr>
      </p:pic>
    </p:spTree>
    <p:extLst>
      <p:ext uri="{BB962C8B-B14F-4D97-AF65-F5344CB8AC3E}">
        <p14:creationId xmlns:p14="http://schemas.microsoft.com/office/powerpoint/2010/main" val="20767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B48789E-483F-4905-99FA-9B4B2B751C05}"/>
              </a:ext>
            </a:extLst>
          </p:cNvPr>
          <p:cNvSpPr>
            <a:spLocks noGrp="1"/>
          </p:cNvSpPr>
          <p:nvPr>
            <p:ph type="sldNum" sz="quarter" idx="12"/>
          </p:nvPr>
        </p:nvSpPr>
        <p:spPr>
          <a:xfrm>
            <a:off x="8194737" y="6423025"/>
            <a:ext cx="578644" cy="365125"/>
          </a:xfrm>
        </p:spPr>
        <p:txBody>
          <a:bodyPr vert="horz" lIns="91440" tIns="45720" rIns="91440" bIns="45720" rtlCol="0" anchor="ctr">
            <a:normAutofit/>
          </a:bodyPr>
          <a:lstStyle/>
          <a:p>
            <a:pPr>
              <a:spcAft>
                <a:spcPts val="600"/>
              </a:spcAft>
            </a:pPr>
            <a:r>
              <a:rPr lang="en-US" altLang="en-US" sz="1200" dirty="0">
                <a:solidFill>
                  <a:schemeClr val="tx1">
                    <a:tint val="75000"/>
                  </a:schemeClr>
                </a:solidFill>
                <a:latin typeface="+mn-lt"/>
              </a:rPr>
              <a:t>2</a:t>
            </a:r>
          </a:p>
        </p:txBody>
      </p:sp>
      <p:pic>
        <p:nvPicPr>
          <p:cNvPr id="7" name="Picture 6">
            <a:extLst>
              <a:ext uri="{FF2B5EF4-FFF2-40B4-BE49-F238E27FC236}">
                <a16:creationId xmlns:a16="http://schemas.microsoft.com/office/drawing/2014/main" id="{967973AF-FFC2-4BD7-9808-EF6749A265FA}"/>
              </a:ext>
            </a:extLst>
          </p:cNvPr>
          <p:cNvPicPr>
            <a:picLocks noChangeAspect="1"/>
          </p:cNvPicPr>
          <p:nvPr/>
        </p:nvPicPr>
        <p:blipFill>
          <a:blip r:embed="rId2"/>
          <a:stretch>
            <a:fillRect/>
          </a:stretch>
        </p:blipFill>
        <p:spPr>
          <a:xfrm>
            <a:off x="4940496" y="521202"/>
            <a:ext cx="4112095" cy="3681995"/>
          </a:xfrm>
          <a:prstGeom prst="rect">
            <a:avLst/>
          </a:prstGeom>
          <a:ln>
            <a:noFill/>
          </a:ln>
          <a:effectLst>
            <a:softEdge rad="112500"/>
          </a:effectLst>
        </p:spPr>
      </p:pic>
      <p:pic>
        <p:nvPicPr>
          <p:cNvPr id="10" name="Picture 9">
            <a:extLst>
              <a:ext uri="{FF2B5EF4-FFF2-40B4-BE49-F238E27FC236}">
                <a16:creationId xmlns:a16="http://schemas.microsoft.com/office/drawing/2014/main" id="{7899E6B4-20F0-4B6F-AA20-3F288131D67C}"/>
              </a:ext>
            </a:extLst>
          </p:cNvPr>
          <p:cNvPicPr>
            <a:picLocks noChangeAspect="1"/>
          </p:cNvPicPr>
          <p:nvPr/>
        </p:nvPicPr>
        <p:blipFill>
          <a:blip r:embed="rId3"/>
          <a:stretch>
            <a:fillRect/>
          </a:stretch>
        </p:blipFill>
        <p:spPr>
          <a:xfrm>
            <a:off x="134552" y="0"/>
            <a:ext cx="2279691" cy="1660798"/>
          </a:xfrm>
          <a:prstGeom prst="rect">
            <a:avLst/>
          </a:prstGeom>
          <a:ln>
            <a:noFill/>
          </a:ln>
          <a:effectLst>
            <a:softEdge rad="112500"/>
          </a:effectLst>
        </p:spPr>
      </p:pic>
      <p:pic>
        <p:nvPicPr>
          <p:cNvPr id="1026" name="Picture 2" descr="https://attachments.office.net/owa/KCWilliams@paulding.k12.ga.us/service.svc/s/GetAttachmentThumbnail?id=AAMkADExNDNiODgwLTU4ZmEtNGE4OS05NjVkLTU3MWRmOWYzNmI1NgBGAAAAAAAJX325n10ARopXmiSsHqSTBwDpQcuF71boRq%2FQ9OqZrTawAAAAAAAOAADpQcuF71boRq%2FQ9OqZrTawAAY6KhGKAAABEgAQACqh95SPlQBIncArVriEAhk%3D&amp;thumbnailType=2&amp;owa=outlook.office.com&amp;scriptVer=2020020301.20&amp;X-OWA-CANARY=99eHrl_s7kOaG28WTLlJTKDMTlrSr9cYpCkP9jwlDTJsp-FSBIwCzdp_AoDLldT5Z-Ywv_PFkbU.&amp;token=eyJhbGciOiJSUzI1NiIsImtpZCI6IjU2MzU4ODUyMzRCOTI1MkRERTAwNTc2NkQ5RDlGMjc2NTY1RjYzRTIiLCJ4NXQiOiJWaldJVWpTNUpTM2VBRmRtMmRueWRsWmZZLUkiLCJ0eXAiOiJKV1QifQ.eyJvcmlnaW4iOiJodHRwczovL291dGxvb2sub2ZmaWNlLmNvbSIsInZlciI6IkV4Y2hhbmdlLkNhbGxiYWNrLlYxIiwiYXBwY3R4c2VuZGVyIjoiT3dhRG93bmxvYWRAMGE0ZDEzZWItNWE2Ni00YTcwLTkyZjEtMzkyZDZlZGJhM2FhIiwiaXNzcmluZyI6IldXIiwiYXBwY3R4Ijoie1wibXNleGNocHJvdFwiOlwib3dhXCIsXCJwcmltYXJ5c2lkXCI6XCJTLTEtNS0yMS0xNzY2MzE3NjQ1LTI4OTkyODYzNTgtMTk2NjA3NTYwNC0zMTU4MTEyXCIsXCJwdWlkXCI6XCIxMTUzOTA2NjYwNjY2NTc4MDIyXCIsXCJvaWRcIjpcImY4OGZkNzM0LTk0MGMtNDAyZS1iMGQzLWI2MjFhNjBjZTg5ZVwiLFwic2NvcGVcIjpcIk93YURvd25sb2FkXCJ9IiwibmJmIjoxNTgxNTIyMTU3LCJleHAiOjE1ODE1MjI3NTcsImlzcyI6IjAwMDAwMDAyLTAwMDAtMGZmMS1jZTAwLTAwMDAwMDAwMDAwMEAwYTRkMTNlYi01YTY2LTRhNzAtOTJmMS0zOTJkNmVkYmEzYWEiLCJhdWQiOiIwMDAwMDAwMi0wMDAwLTBmZjEtY2UwMC0wMDAwMDAwMDAwMDAvYXR0YWNobWVudHMub2ZmaWNlLm5ldEAwYTRkMTNlYi01YTY2LTRhNzAtOTJmMS0zOTJkNmVkYmEzYWEifQ.IBE4noIAYkOEsIlnO5Z_hpvrwqOCrK-nhSG6WkPw2zPGvZ4gC1ulwBpE8OCBxSuoM6Iea1sSCvafx34mAaS4SG2rlkexzZzLkf3Ui8Hv7FjzKlXK2b6qrxleCYfqwpF9VobpTh-3MVEJzX_IZCyPmMkoBn4SC5l5r7J0lTzWB_7BnUJPbcg7lou3qeT1ySC8x_3uj11Fye-9zKJ2_nyYi6xcl0CnGyDMcxOHA8FDfc6Tfp3luWkUyzupybrdUF5y_809-cJBFEbfiCCZBzzpXBmQCrSAWJEXJCATJSWRtg7UCVUrx2v8HkSdTje7aVTgr2djbMLlDXQa8ZItFxeNzA&amp;animation=true">
            <a:extLst>
              <a:ext uri="{FF2B5EF4-FFF2-40B4-BE49-F238E27FC236}">
                <a16:creationId xmlns:a16="http://schemas.microsoft.com/office/drawing/2014/main" id="{EE0DDDBC-716F-4818-8EEE-A9D423A4D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085" y="-61553"/>
            <a:ext cx="1853110" cy="2438400"/>
          </a:xfrm>
          <a:prstGeom prst="rect">
            <a:avLst/>
          </a:prstGeom>
          <a:ln>
            <a:noFill/>
          </a:ln>
          <a:effectLst>
            <a:softEdge rad="112500"/>
          </a:effectLst>
          <a:extLst/>
        </p:spPr>
      </p:pic>
      <p:pic>
        <p:nvPicPr>
          <p:cNvPr id="1028" name="Picture 4" descr="https://attachments.office.net/owa/KCWilliams@paulding.k12.ga.us/service.svc/s/GetAttachmentThumbnail?id=AAMkADExNDNiODgwLTU4ZmEtNGE4OS05NjVkLTU3MWRmOWYzNmI1NgBGAAAAAAAJX325n10ARopXmiSsHqSTBwDpQcuF71boRq%2FQ9OqZrTawAAAAAAAOAADpQcuF71boRq%2FQ9OqZrTawAAY6KhGJAAABEgAQAE42a%2B5ZiIZNrRiPZb6YSoE%3D&amp;thumbnailType=2&amp;owa=outlook.office.com&amp;scriptVer=2020020301.20&amp;X-OWA-CANARY=-GBoVY0YGUq8wRaxK8_6v3AU1rHSr9cYMNonjc5X1iIz2519ReAdk5SVxGgXrUVCoheNo-41tsU.&amp;token=eyJhbGciOiJSUzI1NiIsImtpZCI6IjU2MzU4ODUyMzRCOTI1MkRERTAwNTc2NkQ5RDlGMjc2NTY1RjYzRTIiLCJ4NXQiOiJWaldJVWpTNUpTM2VBRmRtMmRueWRsWmZZLUkiLCJ0eXAiOiJKV1QifQ.eyJvcmlnaW4iOiJodHRwczovL291dGxvb2sub2ZmaWNlLmNvbSIsInZlciI6IkV4Y2hhbmdlLkNhbGxiYWNrLlYxIiwiYXBwY3R4c2VuZGVyIjoiT3dhRG93bmxvYWRAMGE0ZDEzZWItNWE2Ni00YTcwLTkyZjEtMzkyZDZlZGJhM2FhIiwiaXNzcmluZyI6IldXIiwiYXBwY3R4Ijoie1wibXNleGNocHJvdFwiOlwib3dhXCIsXCJwcmltYXJ5c2lkXCI6XCJTLTEtNS0yMS0xNzY2MzE3NjQ1LTI4OTkyODYzNTgtMTk2NjA3NTYwNC0zMTU4MTEyXCIsXCJwdWlkXCI6XCIxMTUzOTA2NjYwNjY2NTc4MDIyXCIsXCJvaWRcIjpcImY4OGZkNzM0LTk0MGMtNDAyZS1iMGQzLWI2MjFhNjBjZTg5ZVwiLFwic2NvcGVcIjpcIk93YURvd25sb2FkXCJ9IiwibmJmIjoxNTgxNTIyMTU3LCJleHAiOjE1ODE1MjI3NTcsImlzcyI6IjAwMDAwMDAyLTAwMDAtMGZmMS1jZTAwLTAwMDAwMDAwMDAwMEAwYTRkMTNlYi01YTY2LTRhNzAtOTJmMS0zOTJkNmVkYmEzYWEiLCJhdWQiOiIwMDAwMDAwMi0wMDAwLTBmZjEtY2UwMC0wMDAwMDAwMDAwMDAvYXR0YWNobWVudHMub2ZmaWNlLm5ldEAwYTRkMTNlYi01YTY2LTRhNzAtOTJmMS0zOTJkNmVkYmEzYWEifQ.IBE4noIAYkOEsIlnO5Z_hpvrwqOCrK-nhSG6WkPw2zPGvZ4gC1ulwBpE8OCBxSuoM6Iea1sSCvafx34mAaS4SG2rlkexzZzLkf3Ui8Hv7FjzKlXK2b6qrxleCYfqwpF9VobpTh-3MVEJzX_IZCyPmMkoBn4SC5l5r7J0lTzWB_7BnUJPbcg7lou3qeT1ySC8x_3uj11Fye-9zKJ2_nyYi6xcl0CnGyDMcxOHA8FDfc6Tfp3luWkUyzupybrdUF5y_809-cJBFEbfiCCZBzzpXBmQCrSAWJEXJCATJSWRtg7UCVUrx2v8HkSdTje7aVTgr2djbMLlDXQa8ZItFxeNzA&amp;animation=true">
            <a:extLst>
              <a:ext uri="{FF2B5EF4-FFF2-40B4-BE49-F238E27FC236}">
                <a16:creationId xmlns:a16="http://schemas.microsoft.com/office/drawing/2014/main" id="{8BF92E38-B210-4C1F-907F-AE0B513E17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398" y="4362387"/>
            <a:ext cx="4191536" cy="2425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BB35354-DCA3-49B2-A81F-2B3EADB0E13A}"/>
              </a:ext>
            </a:extLst>
          </p:cNvPr>
          <p:cNvPicPr>
            <a:picLocks noChangeAspect="1"/>
          </p:cNvPicPr>
          <p:nvPr/>
        </p:nvPicPr>
        <p:blipFill>
          <a:blip r:embed="rId6"/>
          <a:stretch>
            <a:fillRect/>
          </a:stretch>
        </p:blipFill>
        <p:spPr>
          <a:xfrm>
            <a:off x="18699" y="1697487"/>
            <a:ext cx="2513655" cy="2900672"/>
          </a:xfrm>
          <a:prstGeom prst="rect">
            <a:avLst/>
          </a:prstGeom>
          <a:ln>
            <a:noFill/>
          </a:ln>
          <a:effectLst>
            <a:softEdge rad="112500"/>
          </a:effectLst>
        </p:spPr>
      </p:pic>
      <p:pic>
        <p:nvPicPr>
          <p:cNvPr id="2" name="Picture 2" descr="Image preview">
            <a:extLst>
              <a:ext uri="{FF2B5EF4-FFF2-40B4-BE49-F238E27FC236}">
                <a16:creationId xmlns:a16="http://schemas.microsoft.com/office/drawing/2014/main" id="{D8562257-88E8-4A48-9677-001D1E7054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317417" y="2455218"/>
            <a:ext cx="2269961"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06BA486-436C-45AE-928E-87F04DCC36D7}"/>
              </a:ext>
            </a:extLst>
          </p:cNvPr>
          <p:cNvPicPr>
            <a:picLocks noChangeAspect="1"/>
          </p:cNvPicPr>
          <p:nvPr/>
        </p:nvPicPr>
        <p:blipFill>
          <a:blip r:embed="rId8"/>
          <a:stretch>
            <a:fillRect/>
          </a:stretch>
        </p:blipFill>
        <p:spPr>
          <a:xfrm>
            <a:off x="4154152" y="3369618"/>
            <a:ext cx="2345631" cy="2138362"/>
          </a:xfrm>
          <a:prstGeom prst="rect">
            <a:avLst/>
          </a:prstGeom>
          <a:ln>
            <a:noFill/>
          </a:ln>
          <a:effectLst>
            <a:softEdge rad="112500"/>
          </a:effectLst>
        </p:spPr>
      </p:pic>
      <p:pic>
        <p:nvPicPr>
          <p:cNvPr id="4" name="Picture 3">
            <a:extLst>
              <a:ext uri="{FF2B5EF4-FFF2-40B4-BE49-F238E27FC236}">
                <a16:creationId xmlns:a16="http://schemas.microsoft.com/office/drawing/2014/main" id="{B615C604-AA77-44D9-B501-EC4E1EF57BEB}"/>
              </a:ext>
            </a:extLst>
          </p:cNvPr>
          <p:cNvPicPr>
            <a:picLocks noChangeAspect="1"/>
          </p:cNvPicPr>
          <p:nvPr/>
        </p:nvPicPr>
        <p:blipFill>
          <a:blip r:embed="rId9"/>
          <a:stretch>
            <a:fillRect/>
          </a:stretch>
        </p:blipFill>
        <p:spPr>
          <a:xfrm>
            <a:off x="4221194" y="8000"/>
            <a:ext cx="1930722" cy="1413001"/>
          </a:xfrm>
          <a:prstGeom prst="rect">
            <a:avLst/>
          </a:prstGeom>
          <a:ln>
            <a:noFill/>
          </a:ln>
          <a:effectLst>
            <a:softEdge rad="112500"/>
          </a:effectLst>
        </p:spPr>
      </p:pic>
      <p:pic>
        <p:nvPicPr>
          <p:cNvPr id="6" name="Picture 5">
            <a:extLst>
              <a:ext uri="{FF2B5EF4-FFF2-40B4-BE49-F238E27FC236}">
                <a16:creationId xmlns:a16="http://schemas.microsoft.com/office/drawing/2014/main" id="{5663EC58-1B15-4FF7-BB34-E2A227E49C0E}"/>
              </a:ext>
            </a:extLst>
          </p:cNvPr>
          <p:cNvPicPr>
            <a:picLocks noChangeAspect="1"/>
          </p:cNvPicPr>
          <p:nvPr/>
        </p:nvPicPr>
        <p:blipFill>
          <a:blip r:embed="rId10"/>
          <a:stretch>
            <a:fillRect/>
          </a:stretch>
        </p:blipFill>
        <p:spPr>
          <a:xfrm>
            <a:off x="6290973" y="4221141"/>
            <a:ext cx="2815065" cy="2179871"/>
          </a:xfrm>
          <a:prstGeom prst="rect">
            <a:avLst/>
          </a:prstGeom>
          <a:ln>
            <a:noFill/>
          </a:ln>
          <a:effectLst>
            <a:softEdge rad="112500"/>
          </a:effectLst>
        </p:spPr>
      </p:pic>
      <p:pic>
        <p:nvPicPr>
          <p:cNvPr id="8" name="Picture 7">
            <a:extLst>
              <a:ext uri="{FF2B5EF4-FFF2-40B4-BE49-F238E27FC236}">
                <a16:creationId xmlns:a16="http://schemas.microsoft.com/office/drawing/2014/main" id="{BEBDB9F9-9425-47BC-8623-362D17C567F2}"/>
              </a:ext>
            </a:extLst>
          </p:cNvPr>
          <p:cNvPicPr>
            <a:picLocks noChangeAspect="1"/>
          </p:cNvPicPr>
          <p:nvPr/>
        </p:nvPicPr>
        <p:blipFill>
          <a:blip r:embed="rId11"/>
          <a:stretch>
            <a:fillRect/>
          </a:stretch>
        </p:blipFill>
        <p:spPr>
          <a:xfrm>
            <a:off x="3700046" y="1385235"/>
            <a:ext cx="1534415" cy="2043765"/>
          </a:xfrm>
          <a:prstGeom prst="rect">
            <a:avLst/>
          </a:prstGeom>
          <a:ln>
            <a:noFill/>
          </a:ln>
          <a:effectLst>
            <a:softEdge rad="112500"/>
          </a:effectLst>
        </p:spPr>
      </p:pic>
      <p:pic>
        <p:nvPicPr>
          <p:cNvPr id="9" name="Picture 8">
            <a:extLst>
              <a:ext uri="{FF2B5EF4-FFF2-40B4-BE49-F238E27FC236}">
                <a16:creationId xmlns:a16="http://schemas.microsoft.com/office/drawing/2014/main" id="{AC67F65D-DD62-4B58-919C-C4F39F26A5BC}"/>
              </a:ext>
            </a:extLst>
          </p:cNvPr>
          <p:cNvPicPr>
            <a:picLocks noChangeAspect="1"/>
          </p:cNvPicPr>
          <p:nvPr/>
        </p:nvPicPr>
        <p:blipFill>
          <a:blip r:embed="rId12"/>
          <a:stretch>
            <a:fillRect/>
          </a:stretch>
        </p:blipFill>
        <p:spPr>
          <a:xfrm>
            <a:off x="4296326" y="5242576"/>
            <a:ext cx="2033256" cy="1630615"/>
          </a:xfrm>
          <a:prstGeom prst="rect">
            <a:avLst/>
          </a:prstGeom>
          <a:ln>
            <a:noFill/>
          </a:ln>
          <a:effectLst>
            <a:softEdge rad="112500"/>
          </a:effectLst>
        </p:spPr>
      </p:pic>
    </p:spTree>
    <p:extLst>
      <p:ext uri="{BB962C8B-B14F-4D97-AF65-F5344CB8AC3E}">
        <p14:creationId xmlns:p14="http://schemas.microsoft.com/office/powerpoint/2010/main" val="2063930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Content Placeholder 5" descr="Image result for images of parents and kids reading">
            <a:extLst>
              <a:ext uri="{FF2B5EF4-FFF2-40B4-BE49-F238E27FC236}">
                <a16:creationId xmlns:a16="http://schemas.microsoft.com/office/drawing/2014/main" id="{B1D32125-3377-423B-97B3-8C10C69E916E}"/>
              </a:ext>
            </a:extLst>
          </p:cNvPr>
          <p:cNvPicPr>
            <a:picLocks/>
          </p:cNvPicPr>
          <p:nvPr/>
        </p:nvPicPr>
        <p:blipFill rotWithShape="1">
          <a:blip r:embed="rId2">
            <a:extLst>
              <a:ext uri="{28A0092B-C50C-407E-A947-70E740481C1C}">
                <a14:useLocalDpi xmlns:a14="http://schemas.microsoft.com/office/drawing/2010/main" val="0"/>
              </a:ext>
            </a:extLst>
          </a:blip>
          <a:srcRect r="19394" b="9091"/>
          <a:stretch/>
        </p:blipFill>
        <p:spPr bwMode="auto">
          <a:xfrm>
            <a:off x="20" y="10"/>
            <a:ext cx="9143980" cy="6857990"/>
          </a:xfrm>
          <a:prstGeom prst="rect">
            <a:avLst/>
          </a:prstGeom>
          <a:noFill/>
        </p:spPr>
      </p:pic>
      <p:sp>
        <p:nvSpPr>
          <p:cNvPr id="22" name="Rectangle 21">
            <a:extLst>
              <a:ext uri="{FF2B5EF4-FFF2-40B4-BE49-F238E27FC236}">
                <a16:creationId xmlns:a16="http://schemas.microsoft.com/office/drawing/2014/main" id="{2B1D4F77-A17C-43D7-B7FA-545148E4E9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E6EC5A-7A30-4FBD-AB44-6A4BF67C0AE9}"/>
              </a:ext>
            </a:extLst>
          </p:cNvPr>
          <p:cNvSpPr>
            <a:spLocks noGrp="1"/>
          </p:cNvSpPr>
          <p:nvPr>
            <p:ph type="title"/>
          </p:nvPr>
        </p:nvSpPr>
        <p:spPr>
          <a:xfrm>
            <a:off x="446103" y="640263"/>
            <a:ext cx="2819430" cy="1344975"/>
          </a:xfrm>
        </p:spPr>
        <p:txBody>
          <a:bodyPr vert="horz" lIns="91440" tIns="45720" rIns="91440" bIns="45720" rtlCol="0">
            <a:normAutofit/>
          </a:bodyPr>
          <a:lstStyle/>
          <a:p>
            <a:r>
              <a:rPr lang="en-US" sz="7200" kern="1200" dirty="0">
                <a:latin typeface="Century Gothic" panose="020B0502020202020204" pitchFamily="34" charset="0"/>
              </a:rPr>
              <a:t>Read</a:t>
            </a:r>
          </a:p>
        </p:txBody>
      </p:sp>
      <p:sp>
        <p:nvSpPr>
          <p:cNvPr id="5" name="Slide Number Placeholder 4">
            <a:extLst>
              <a:ext uri="{FF2B5EF4-FFF2-40B4-BE49-F238E27FC236}">
                <a16:creationId xmlns:a16="http://schemas.microsoft.com/office/drawing/2014/main" id="{E6F9F4F2-50B7-470B-8B43-DDF71A5A7FBD}"/>
              </a:ext>
            </a:extLst>
          </p:cNvPr>
          <p:cNvSpPr>
            <a:spLocks noGrp="1"/>
          </p:cNvSpPr>
          <p:nvPr>
            <p:ph type="sldNum" sz="quarter" idx="12"/>
          </p:nvPr>
        </p:nvSpPr>
        <p:spPr>
          <a:xfrm>
            <a:off x="6457950" y="6356350"/>
            <a:ext cx="2057400" cy="365125"/>
          </a:xfrm>
        </p:spPr>
        <p:txBody>
          <a:bodyPr vert="horz" lIns="91440" tIns="45720" rIns="91440" bIns="45720" rtlCol="0">
            <a:normAutofit/>
          </a:bodyPr>
          <a:lstStyle/>
          <a:p>
            <a:pPr>
              <a:lnSpc>
                <a:spcPct val="90000"/>
              </a:lnSpc>
              <a:spcAft>
                <a:spcPts val="600"/>
              </a:spcAft>
            </a:pPr>
            <a:r>
              <a:rPr lang="en-US" altLang="en-US" sz="1900" dirty="0">
                <a:solidFill>
                  <a:srgbClr val="FFFFFF"/>
                </a:solidFill>
                <a:latin typeface="+mn-lt"/>
              </a:rPr>
              <a:t>20</a:t>
            </a:r>
          </a:p>
        </p:txBody>
      </p:sp>
      <p:sp>
        <p:nvSpPr>
          <p:cNvPr id="19" name="Content Placeholder 18">
            <a:extLst>
              <a:ext uri="{FF2B5EF4-FFF2-40B4-BE49-F238E27FC236}">
                <a16:creationId xmlns:a16="http://schemas.microsoft.com/office/drawing/2014/main" id="{5B3DC8EA-42C9-4280-97E0-E470EB339973}"/>
              </a:ext>
            </a:extLst>
          </p:cNvPr>
          <p:cNvSpPr>
            <a:spLocks noGrp="1"/>
          </p:cNvSpPr>
          <p:nvPr>
            <p:ph idx="1"/>
          </p:nvPr>
        </p:nvSpPr>
        <p:spPr>
          <a:xfrm>
            <a:off x="445582" y="2121763"/>
            <a:ext cx="2823620" cy="3773010"/>
          </a:xfrm>
        </p:spPr>
        <p:txBody>
          <a:bodyPr>
            <a:normAutofit/>
          </a:bodyPr>
          <a:lstStyle/>
          <a:p>
            <a:pPr marL="0" indent="0">
              <a:buNone/>
            </a:pPr>
            <a:r>
              <a:rPr lang="en-US" sz="2400" b="1" dirty="0">
                <a:latin typeface="Century Gothic" panose="020B0502020202020204" pitchFamily="34" charset="0"/>
              </a:rPr>
              <a:t>Read WITH your child every day!</a:t>
            </a:r>
          </a:p>
          <a:p>
            <a:pPr marL="0" indent="0">
              <a:buNone/>
            </a:pPr>
            <a:r>
              <a:rPr lang="en-US" sz="2400" i="1" dirty="0">
                <a:latin typeface="Century Gothic" panose="020B0502020202020204" pitchFamily="34" charset="0"/>
              </a:rPr>
              <a:t>Have your child see YOU reading for your own pleasure.</a:t>
            </a:r>
          </a:p>
          <a:p>
            <a:pPr marL="0" indent="0">
              <a:buNone/>
            </a:pPr>
            <a:r>
              <a:rPr lang="en-US" sz="2400" b="1" dirty="0">
                <a:latin typeface="Century Gothic" panose="020B0502020202020204" pitchFamily="34" charset="0"/>
              </a:rPr>
              <a:t>Have books available in your home.</a:t>
            </a:r>
          </a:p>
          <a:p>
            <a:pPr marL="0" indent="0">
              <a:buNone/>
            </a:pPr>
            <a:endParaRPr lang="en-US" sz="2400" dirty="0">
              <a:latin typeface="Century Gothic" panose="020B0502020202020204" pitchFamily="34" charset="0"/>
            </a:endParaRPr>
          </a:p>
          <a:p>
            <a:pPr marL="0" indent="0">
              <a:buNone/>
            </a:pPr>
            <a:endParaRPr lang="en-US" sz="2400" dirty="0">
              <a:latin typeface="Century Gothic" panose="020B0502020202020204" pitchFamily="34" charset="0"/>
            </a:endParaRPr>
          </a:p>
        </p:txBody>
      </p:sp>
    </p:spTree>
    <p:extLst>
      <p:ext uri="{BB962C8B-B14F-4D97-AF65-F5344CB8AC3E}">
        <p14:creationId xmlns:p14="http://schemas.microsoft.com/office/powerpoint/2010/main" val="3648966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9" name="Content Placeholder 5" descr="Related image">
            <a:extLst>
              <a:ext uri="{FF2B5EF4-FFF2-40B4-BE49-F238E27FC236}">
                <a16:creationId xmlns:a16="http://schemas.microsoft.com/office/drawing/2014/main" id="{CC3C261B-4D91-43FD-B20F-83E320489C0E}"/>
              </a:ext>
            </a:extLst>
          </p:cNvPr>
          <p:cNvPicPr>
            <a:picLocks/>
          </p:cNvPicPr>
          <p:nvPr/>
        </p:nvPicPr>
        <p:blipFill rotWithShape="1">
          <a:blip r:embed="rId2">
            <a:extLst>
              <a:ext uri="{28A0092B-C50C-407E-A947-70E740481C1C}">
                <a14:useLocalDpi xmlns:a14="http://schemas.microsoft.com/office/drawing/2010/main" val="0"/>
              </a:ext>
            </a:extLst>
          </a:blip>
          <a:srcRect l="21978" r="31936" b="-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
        <p:nvSpPr>
          <p:cNvPr id="2" name="Title 1">
            <a:extLst>
              <a:ext uri="{FF2B5EF4-FFF2-40B4-BE49-F238E27FC236}">
                <a16:creationId xmlns:a16="http://schemas.microsoft.com/office/drawing/2014/main" id="{877DA56B-407C-4A78-B242-216DE6D168DC}"/>
              </a:ext>
            </a:extLst>
          </p:cNvPr>
          <p:cNvSpPr>
            <a:spLocks noGrp="1"/>
          </p:cNvSpPr>
          <p:nvPr>
            <p:ph type="title"/>
          </p:nvPr>
        </p:nvSpPr>
        <p:spPr>
          <a:xfrm>
            <a:off x="491490" y="365125"/>
            <a:ext cx="3840085" cy="1692794"/>
          </a:xfrm>
        </p:spPr>
        <p:txBody>
          <a:bodyPr>
            <a:normAutofit/>
          </a:bodyPr>
          <a:lstStyle/>
          <a:p>
            <a:r>
              <a:rPr lang="en-US" dirty="0">
                <a:latin typeface="Century Gothic" panose="020B0502020202020204" pitchFamily="34" charset="0"/>
              </a:rPr>
              <a:t>Talk with your child </a:t>
            </a:r>
            <a:r>
              <a:rPr lang="en-US" sz="5400" dirty="0">
                <a:latin typeface="Century Gothic" panose="020B0502020202020204" pitchFamily="34" charset="0"/>
              </a:rPr>
              <a:t>A LOT!</a:t>
            </a: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5237C9CE-B75D-4465-BEEC-8A91234D2EE6}"/>
              </a:ext>
            </a:extLst>
          </p:cNvPr>
          <p:cNvSpPr>
            <a:spLocks noGrp="1"/>
          </p:cNvSpPr>
          <p:nvPr>
            <p:ph type="sldNum" sz="quarter" idx="12"/>
          </p:nvPr>
        </p:nvSpPr>
        <p:spPr>
          <a:xfrm>
            <a:off x="5206365" y="6356350"/>
            <a:ext cx="874395" cy="365125"/>
          </a:xfrm>
        </p:spPr>
        <p:txBody>
          <a:bodyPr>
            <a:normAutofit/>
          </a:bodyPr>
          <a:lstStyle/>
          <a:p>
            <a:pPr>
              <a:lnSpc>
                <a:spcPct val="90000"/>
              </a:lnSpc>
              <a:spcAft>
                <a:spcPts val="600"/>
              </a:spcAft>
            </a:pPr>
            <a:fld id="{0741B391-B6E4-4550-A2DB-538059D94534}" type="slidenum">
              <a:rPr lang="en-US" altLang="en-US" sz="1900" smtClean="0"/>
              <a:pPr>
                <a:lnSpc>
                  <a:spcPct val="90000"/>
                </a:lnSpc>
                <a:spcAft>
                  <a:spcPts val="600"/>
                </a:spcAft>
              </a:pPr>
              <a:t>21</a:t>
            </a:fld>
            <a:endParaRPr lang="en-US" altLang="en-US" sz="1900"/>
          </a:p>
        </p:txBody>
      </p:sp>
      <p:sp>
        <p:nvSpPr>
          <p:cNvPr id="11" name="Content Placeholder 10">
            <a:extLst>
              <a:ext uri="{FF2B5EF4-FFF2-40B4-BE49-F238E27FC236}">
                <a16:creationId xmlns:a16="http://schemas.microsoft.com/office/drawing/2014/main" id="{07325ADF-E488-4F75-B69F-269C810264D4}"/>
              </a:ext>
            </a:extLst>
          </p:cNvPr>
          <p:cNvSpPr>
            <a:spLocks noGrp="1"/>
          </p:cNvSpPr>
          <p:nvPr>
            <p:ph idx="1"/>
          </p:nvPr>
        </p:nvSpPr>
        <p:spPr>
          <a:xfrm>
            <a:off x="491490" y="2575034"/>
            <a:ext cx="3840085" cy="3462228"/>
          </a:xfrm>
        </p:spPr>
        <p:txBody>
          <a:bodyPr>
            <a:normAutofit fontScale="92500" lnSpcReduction="10000"/>
          </a:bodyPr>
          <a:lstStyle/>
          <a:p>
            <a:pPr marL="0" indent="0">
              <a:buNone/>
            </a:pPr>
            <a:r>
              <a:rPr lang="en-US" sz="1900" dirty="0">
                <a:solidFill>
                  <a:schemeClr val="tx1">
                    <a:lumMod val="65000"/>
                    <a:lumOff val="35000"/>
                  </a:schemeClr>
                </a:solidFill>
                <a:latin typeface="Century Gothic" panose="020B0502020202020204" pitchFamily="34" charset="0"/>
              </a:rPr>
              <a:t>Encourage your child to tell you about his or her day. </a:t>
            </a:r>
          </a:p>
          <a:p>
            <a:pPr marL="0" indent="0">
              <a:buNone/>
            </a:pPr>
            <a:endParaRPr lang="en-US" sz="1900" dirty="0">
              <a:solidFill>
                <a:schemeClr val="tx1">
                  <a:lumMod val="65000"/>
                  <a:lumOff val="35000"/>
                </a:schemeClr>
              </a:solidFill>
              <a:latin typeface="Century Gothic" panose="020B0502020202020204" pitchFamily="34" charset="0"/>
            </a:endParaRPr>
          </a:p>
          <a:p>
            <a:pPr marL="0" indent="0">
              <a:buNone/>
            </a:pPr>
            <a:r>
              <a:rPr lang="en-US" sz="1900" dirty="0">
                <a:solidFill>
                  <a:schemeClr val="tx1">
                    <a:lumMod val="65000"/>
                    <a:lumOff val="35000"/>
                  </a:schemeClr>
                </a:solidFill>
                <a:latin typeface="Century Gothic" panose="020B0502020202020204" pitchFamily="34" charset="0"/>
              </a:rPr>
              <a:t>Let your child hear you talk, </a:t>
            </a:r>
          </a:p>
          <a:p>
            <a:pPr marL="0" indent="0">
              <a:buNone/>
            </a:pPr>
            <a:r>
              <a:rPr lang="en-US" sz="1900" dirty="0">
                <a:solidFill>
                  <a:schemeClr val="tx1">
                    <a:lumMod val="65000"/>
                    <a:lumOff val="35000"/>
                  </a:schemeClr>
                </a:solidFill>
                <a:latin typeface="Century Gothic" panose="020B0502020202020204" pitchFamily="34" charset="0"/>
              </a:rPr>
              <a:t>A LOT.</a:t>
            </a:r>
          </a:p>
          <a:p>
            <a:pPr marL="0" indent="0">
              <a:buNone/>
            </a:pPr>
            <a:endParaRPr lang="en-US" sz="1900" dirty="0">
              <a:solidFill>
                <a:schemeClr val="tx1">
                  <a:lumMod val="65000"/>
                  <a:lumOff val="35000"/>
                </a:schemeClr>
              </a:solidFill>
              <a:latin typeface="Century Gothic" panose="020B0502020202020204" pitchFamily="34" charset="0"/>
            </a:endParaRPr>
          </a:p>
          <a:p>
            <a:pPr marL="0" indent="0">
              <a:buNone/>
            </a:pPr>
            <a:r>
              <a:rPr lang="en-US" sz="1900" dirty="0">
                <a:solidFill>
                  <a:schemeClr val="tx1">
                    <a:lumMod val="65000"/>
                    <a:lumOff val="35000"/>
                  </a:schemeClr>
                </a:solidFill>
                <a:latin typeface="Century Gothic" panose="020B0502020202020204" pitchFamily="34" charset="0"/>
              </a:rPr>
              <a:t>Keep paper, markers, or crayons around the house for your child to write letters or words to draw a picture about his or her day. Have your child describe the picture to you.</a:t>
            </a:r>
          </a:p>
          <a:p>
            <a:pPr marL="0" indent="0">
              <a:buNone/>
            </a:pPr>
            <a:endParaRPr lang="en-US" sz="1600" dirty="0"/>
          </a:p>
        </p:txBody>
      </p:sp>
    </p:spTree>
    <p:extLst>
      <p:ext uri="{BB962C8B-B14F-4D97-AF65-F5344CB8AC3E}">
        <p14:creationId xmlns:p14="http://schemas.microsoft.com/office/powerpoint/2010/main" val="3193716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7" descr="Image result for images of hispanic families reading">
            <a:extLst>
              <a:ext uri="{FF2B5EF4-FFF2-40B4-BE49-F238E27FC236}">
                <a16:creationId xmlns:a16="http://schemas.microsoft.com/office/drawing/2014/main" id="{A6610AEE-73DE-445D-9045-0264BF737305}"/>
              </a:ext>
            </a:extLst>
          </p:cNvPr>
          <p:cNvPicPr>
            <a:picLocks/>
          </p:cNvPicPr>
          <p:nvPr/>
        </p:nvPicPr>
        <p:blipFill rotWithShape="1">
          <a:blip r:embed="rId2">
            <a:extLst>
              <a:ext uri="{28A0092B-C50C-407E-A947-70E740481C1C}">
                <a14:useLocalDpi xmlns:a14="http://schemas.microsoft.com/office/drawing/2010/main" val="0"/>
              </a:ext>
            </a:extLst>
          </a:blip>
          <a:srcRect r="9091" b="9991"/>
          <a:stretch/>
        </p:blipFill>
        <p:spPr bwMode="auto">
          <a:xfrm>
            <a:off x="20" y="10"/>
            <a:ext cx="9143980" cy="6857990"/>
          </a:xfrm>
          <a:prstGeom prst="rect">
            <a:avLst/>
          </a:prstGeom>
          <a:noFill/>
        </p:spPr>
      </p:pic>
      <p:sp>
        <p:nvSpPr>
          <p:cNvPr id="16" name="Freeform: Shape 15">
            <a:extLst>
              <a:ext uri="{FF2B5EF4-FFF2-40B4-BE49-F238E27FC236}">
                <a16:creationId xmlns:a16="http://schemas.microsoft.com/office/drawing/2014/main" id="{E862BE82-D00D-42C1-BF16-93AA37870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6D92C2D-1D3D-4974-918C-06579FB354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9" y="-2"/>
            <a:ext cx="4081393"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154526-6DCB-4AA4-8A6E-DCC5D5D0CCA0}"/>
              </a:ext>
            </a:extLst>
          </p:cNvPr>
          <p:cNvSpPr>
            <a:spLocks noGrp="1"/>
          </p:cNvSpPr>
          <p:nvPr>
            <p:ph type="title"/>
          </p:nvPr>
        </p:nvSpPr>
        <p:spPr>
          <a:xfrm>
            <a:off x="562681" y="457200"/>
            <a:ext cx="3644234" cy="1317172"/>
          </a:xfrm>
        </p:spPr>
        <p:txBody>
          <a:bodyPr>
            <a:noAutofit/>
          </a:bodyPr>
          <a:lstStyle/>
          <a:p>
            <a:r>
              <a:rPr lang="en-US" sz="4800" dirty="0"/>
              <a:t>PLAY with </a:t>
            </a:r>
            <a:br>
              <a:rPr lang="en-US" sz="4800" dirty="0"/>
            </a:br>
            <a:r>
              <a:rPr lang="en-US" sz="4800" dirty="0"/>
              <a:t>WORDS</a:t>
            </a:r>
          </a:p>
        </p:txBody>
      </p:sp>
      <p:sp>
        <p:nvSpPr>
          <p:cNvPr id="5" name="Slide Number Placeholder 4">
            <a:extLst>
              <a:ext uri="{FF2B5EF4-FFF2-40B4-BE49-F238E27FC236}">
                <a16:creationId xmlns:a16="http://schemas.microsoft.com/office/drawing/2014/main" id="{BDF0A9ED-8607-402C-9D98-3C56F35E4F66}"/>
              </a:ext>
            </a:extLst>
          </p:cNvPr>
          <p:cNvSpPr>
            <a:spLocks noGrp="1"/>
          </p:cNvSpPr>
          <p:nvPr>
            <p:ph type="sldNum" sz="quarter" idx="12"/>
          </p:nvPr>
        </p:nvSpPr>
        <p:spPr>
          <a:xfrm>
            <a:off x="8250174" y="6108192"/>
            <a:ext cx="512826" cy="548640"/>
          </a:xfrm>
          <a:prstGeom prst="ellipse">
            <a:avLst/>
          </a:prstGeom>
          <a:solidFill>
            <a:srgbClr val="375054"/>
          </a:solidFill>
        </p:spPr>
        <p:txBody>
          <a:bodyPr anchor="ctr">
            <a:normAutofit fontScale="92500"/>
          </a:bodyPr>
          <a:lstStyle/>
          <a:p>
            <a:pPr algn="ctr">
              <a:spcAft>
                <a:spcPts val="600"/>
              </a:spcAft>
            </a:pPr>
            <a:fld id="{0741B391-B6E4-4550-A2DB-538059D94534}" type="slidenum">
              <a:rPr lang="en-US" altLang="en-US" sz="1300">
                <a:solidFill>
                  <a:srgbClr val="FFFFFF"/>
                </a:solidFill>
              </a:rPr>
              <a:pPr algn="ctr">
                <a:spcAft>
                  <a:spcPts val="600"/>
                </a:spcAft>
              </a:pPr>
              <a:t>22</a:t>
            </a:fld>
            <a:endParaRPr lang="en-US" altLang="en-US" sz="1300" dirty="0">
              <a:solidFill>
                <a:srgbClr val="FFFFFF"/>
              </a:solidFill>
            </a:endParaRPr>
          </a:p>
        </p:txBody>
      </p:sp>
      <p:sp>
        <p:nvSpPr>
          <p:cNvPr id="13" name="Content Placeholder 12">
            <a:extLst>
              <a:ext uri="{FF2B5EF4-FFF2-40B4-BE49-F238E27FC236}">
                <a16:creationId xmlns:a16="http://schemas.microsoft.com/office/drawing/2014/main" id="{CC5FE713-A6FD-41CB-A4A9-382471B83418}"/>
              </a:ext>
            </a:extLst>
          </p:cNvPr>
          <p:cNvSpPr>
            <a:spLocks noGrp="1"/>
          </p:cNvSpPr>
          <p:nvPr>
            <p:ph idx="1"/>
          </p:nvPr>
        </p:nvSpPr>
        <p:spPr>
          <a:xfrm>
            <a:off x="152400" y="1774372"/>
            <a:ext cx="3927244" cy="4882460"/>
          </a:xfrm>
        </p:spPr>
        <p:txBody>
          <a:bodyPr anchor="t">
            <a:normAutofit/>
          </a:bodyPr>
          <a:lstStyle/>
          <a:p>
            <a:pPr marL="0" indent="0">
              <a:buNone/>
            </a:pPr>
            <a:endParaRPr lang="en-US" sz="3200" dirty="0">
              <a:solidFill>
                <a:schemeClr val="tx1">
                  <a:lumMod val="65000"/>
                  <a:lumOff val="35000"/>
                </a:schemeClr>
              </a:solidFill>
              <a:latin typeface="Century Gothic" panose="020B0502020202020204" pitchFamily="34" charset="0"/>
            </a:endParaRPr>
          </a:p>
          <a:p>
            <a:pPr marL="0" indent="0">
              <a:buNone/>
            </a:pPr>
            <a:r>
              <a:rPr lang="en-US" sz="3200" dirty="0">
                <a:solidFill>
                  <a:schemeClr val="tx1">
                    <a:lumMod val="65000"/>
                    <a:lumOff val="35000"/>
                  </a:schemeClr>
                </a:solidFill>
                <a:latin typeface="Century Gothic" panose="020B0502020202020204" pitchFamily="34" charset="0"/>
              </a:rPr>
              <a:t>Play word games like </a:t>
            </a:r>
            <a:r>
              <a:rPr lang="en-US" sz="3200" i="1" dirty="0">
                <a:solidFill>
                  <a:schemeClr val="tx1">
                    <a:lumMod val="65000"/>
                    <a:lumOff val="35000"/>
                  </a:schemeClr>
                </a:solidFill>
                <a:latin typeface="Century Gothic" panose="020B0502020202020204" pitchFamily="34" charset="0"/>
              </a:rPr>
              <a:t>I Spy</a:t>
            </a:r>
            <a:r>
              <a:rPr lang="en-US" sz="3200" dirty="0">
                <a:solidFill>
                  <a:schemeClr val="tx1">
                    <a:lumMod val="65000"/>
                    <a:lumOff val="35000"/>
                  </a:schemeClr>
                </a:solidFill>
                <a:latin typeface="Century Gothic" panose="020B0502020202020204" pitchFamily="34" charset="0"/>
              </a:rPr>
              <a:t>, </a:t>
            </a:r>
            <a:br>
              <a:rPr lang="en-US" sz="3200" dirty="0">
                <a:solidFill>
                  <a:schemeClr val="tx1">
                    <a:lumMod val="65000"/>
                    <a:lumOff val="35000"/>
                  </a:schemeClr>
                </a:solidFill>
                <a:latin typeface="Century Gothic" panose="020B0502020202020204" pitchFamily="34" charset="0"/>
              </a:rPr>
            </a:br>
            <a:r>
              <a:rPr lang="en-US" sz="3200" dirty="0">
                <a:solidFill>
                  <a:schemeClr val="tx1">
                    <a:lumMod val="65000"/>
                    <a:lumOff val="35000"/>
                  </a:schemeClr>
                </a:solidFill>
                <a:latin typeface="Century Gothic" panose="020B0502020202020204" pitchFamily="34" charset="0"/>
              </a:rPr>
              <a:t>sing songs, and make silly rhymes together.</a:t>
            </a:r>
          </a:p>
          <a:p>
            <a:pPr marL="0" indent="0">
              <a:buNone/>
            </a:pPr>
            <a:endParaRPr lang="en-US" sz="1600" dirty="0"/>
          </a:p>
        </p:txBody>
      </p:sp>
    </p:spTree>
    <p:extLst>
      <p:ext uri="{BB962C8B-B14F-4D97-AF65-F5344CB8AC3E}">
        <p14:creationId xmlns:p14="http://schemas.microsoft.com/office/powerpoint/2010/main" val="142796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66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5" descr="Image result for images of african american parents and kids playing games">
            <a:extLst>
              <a:ext uri="{FF2B5EF4-FFF2-40B4-BE49-F238E27FC236}">
                <a16:creationId xmlns:a16="http://schemas.microsoft.com/office/drawing/2014/main" id="{400C84D2-31A3-4400-85C8-9D4AB0ACCA60}"/>
              </a:ext>
            </a:extLst>
          </p:cNvPr>
          <p:cNvPicPr>
            <a:picLocks/>
          </p:cNvPicPr>
          <p:nvPr/>
        </p:nvPicPr>
        <p:blipFill rotWithShape="1">
          <a:blip r:embed="rId2">
            <a:extLst>
              <a:ext uri="{28A0092B-C50C-407E-A947-70E740481C1C}">
                <a14:useLocalDpi xmlns:a14="http://schemas.microsoft.com/office/drawing/2010/main" val="0"/>
              </a:ext>
            </a:extLst>
          </a:blip>
          <a:srcRect r="14617" b="3"/>
          <a:stretch/>
        </p:blipFill>
        <p:spPr bwMode="auto">
          <a:xfrm>
            <a:off x="245660" y="321733"/>
            <a:ext cx="5293729" cy="4107392"/>
          </a:xfrm>
          <a:prstGeom prst="rect">
            <a:avLst/>
          </a:prstGeom>
          <a:noFill/>
        </p:spPr>
      </p:pic>
      <p:sp>
        <p:nvSpPr>
          <p:cNvPr id="2" name="Title 1">
            <a:extLst>
              <a:ext uri="{FF2B5EF4-FFF2-40B4-BE49-F238E27FC236}">
                <a16:creationId xmlns:a16="http://schemas.microsoft.com/office/drawing/2014/main" id="{ED63AAF8-C106-406E-9B29-08A908112774}"/>
              </a:ext>
            </a:extLst>
          </p:cNvPr>
          <p:cNvSpPr>
            <a:spLocks noGrp="1"/>
          </p:cNvSpPr>
          <p:nvPr>
            <p:ph type="title"/>
          </p:nvPr>
        </p:nvSpPr>
        <p:spPr>
          <a:xfrm>
            <a:off x="393192" y="4767072"/>
            <a:ext cx="4945641" cy="1625210"/>
          </a:xfrm>
        </p:spPr>
        <p:txBody>
          <a:bodyPr>
            <a:normAutofit/>
          </a:bodyPr>
          <a:lstStyle/>
          <a:p>
            <a:pPr algn="r"/>
            <a:r>
              <a:rPr lang="en-US" sz="3600" dirty="0">
                <a:solidFill>
                  <a:srgbClr val="FFFFFF"/>
                </a:solidFill>
                <a:latin typeface="Century Gothic" panose="020B0502020202020204" pitchFamily="34" charset="0"/>
              </a:rPr>
              <a:t>PLAY with NUMBERS    </a:t>
            </a:r>
          </a:p>
        </p:txBody>
      </p:sp>
      <p:sp>
        <p:nvSpPr>
          <p:cNvPr id="5" name="Slide Number Placeholder 4">
            <a:extLst>
              <a:ext uri="{FF2B5EF4-FFF2-40B4-BE49-F238E27FC236}">
                <a16:creationId xmlns:a16="http://schemas.microsoft.com/office/drawing/2014/main" id="{7A03BBC5-F6DE-4737-AE55-BAB55A81A6B4}"/>
              </a:ext>
            </a:extLst>
          </p:cNvPr>
          <p:cNvSpPr>
            <a:spLocks noGrp="1"/>
          </p:cNvSpPr>
          <p:nvPr>
            <p:ph type="sldNum" sz="quarter" idx="12"/>
          </p:nvPr>
        </p:nvSpPr>
        <p:spPr>
          <a:xfrm>
            <a:off x="8127999" y="6535157"/>
            <a:ext cx="730251" cy="274320"/>
          </a:xfrm>
        </p:spPr>
        <p:txBody>
          <a:bodyPr>
            <a:normAutofit/>
          </a:bodyPr>
          <a:lstStyle/>
          <a:p>
            <a:pPr>
              <a:spcAft>
                <a:spcPts val="600"/>
              </a:spcAft>
            </a:pPr>
            <a:fld id="{0741B391-B6E4-4550-A2DB-538059D94534}" type="slidenum">
              <a:rPr lang="en-US" altLang="en-US" sz="1000">
                <a:solidFill>
                  <a:prstClr val="black">
                    <a:tint val="75000"/>
                  </a:prstClr>
                </a:solidFill>
              </a:rPr>
              <a:pPr>
                <a:spcAft>
                  <a:spcPts val="600"/>
                </a:spcAft>
              </a:pPr>
              <a:t>23</a:t>
            </a:fld>
            <a:endParaRPr lang="en-US" altLang="en-US" sz="1000">
              <a:solidFill>
                <a:prstClr val="black">
                  <a:tint val="75000"/>
                </a:prstClr>
              </a:solidFill>
            </a:endParaRPr>
          </a:p>
        </p:txBody>
      </p:sp>
      <p:sp>
        <p:nvSpPr>
          <p:cNvPr id="11" name="Content Placeholder 10">
            <a:extLst>
              <a:ext uri="{FF2B5EF4-FFF2-40B4-BE49-F238E27FC236}">
                <a16:creationId xmlns:a16="http://schemas.microsoft.com/office/drawing/2014/main" id="{ADDFCDFD-6EB4-483F-8633-8B0E95E0D61A}"/>
              </a:ext>
            </a:extLst>
          </p:cNvPr>
          <p:cNvSpPr>
            <a:spLocks noGrp="1"/>
          </p:cNvSpPr>
          <p:nvPr>
            <p:ph idx="1"/>
          </p:nvPr>
        </p:nvSpPr>
        <p:spPr>
          <a:xfrm>
            <a:off x="5731373" y="762001"/>
            <a:ext cx="3171328" cy="5636908"/>
          </a:xfrm>
        </p:spPr>
        <p:txBody>
          <a:bodyPr anchor="ctr">
            <a:normAutofit lnSpcReduction="10000"/>
          </a:bodyPr>
          <a:lstStyle/>
          <a:p>
            <a:pPr marL="0" indent="0">
              <a:buNone/>
            </a:pPr>
            <a:r>
              <a:rPr lang="en-US" sz="2000" dirty="0">
                <a:solidFill>
                  <a:schemeClr val="bg1">
                    <a:lumMod val="95000"/>
                  </a:schemeClr>
                </a:solidFill>
                <a:latin typeface="Century Gothic" panose="020B0502020202020204" pitchFamily="34" charset="0"/>
              </a:rPr>
              <a:t>Play board games that involve counting. </a:t>
            </a:r>
          </a:p>
          <a:p>
            <a:pPr marL="0" indent="0">
              <a:buNone/>
            </a:pPr>
            <a:endParaRPr lang="en-US" sz="2000" dirty="0">
              <a:solidFill>
                <a:schemeClr val="bg1">
                  <a:lumMod val="95000"/>
                </a:schemeClr>
              </a:solidFill>
              <a:latin typeface="Century Gothic" panose="020B0502020202020204" pitchFamily="34" charset="0"/>
            </a:endParaRPr>
          </a:p>
          <a:p>
            <a:pPr marL="0" indent="0">
              <a:buNone/>
            </a:pPr>
            <a:r>
              <a:rPr lang="en-US" sz="2000" dirty="0">
                <a:solidFill>
                  <a:schemeClr val="bg1">
                    <a:lumMod val="95000"/>
                  </a:schemeClr>
                </a:solidFill>
                <a:latin typeface="Century Gothic" panose="020B0502020202020204" pitchFamily="34" charset="0"/>
              </a:rPr>
              <a:t>Create “word problems” in real life, such as-- </a:t>
            </a:r>
          </a:p>
          <a:p>
            <a:pPr marL="0" indent="0">
              <a:buNone/>
            </a:pPr>
            <a:endParaRPr lang="en-US" sz="2000" dirty="0">
              <a:solidFill>
                <a:schemeClr val="bg1">
                  <a:lumMod val="95000"/>
                </a:schemeClr>
              </a:solidFill>
              <a:latin typeface="Century Gothic" panose="020B0502020202020204" pitchFamily="34" charset="0"/>
            </a:endParaRPr>
          </a:p>
          <a:p>
            <a:pPr marL="0" indent="0">
              <a:buNone/>
            </a:pPr>
            <a:r>
              <a:rPr lang="en-US" sz="2000" dirty="0">
                <a:solidFill>
                  <a:schemeClr val="bg1">
                    <a:lumMod val="95000"/>
                  </a:schemeClr>
                </a:solidFill>
                <a:latin typeface="Century Gothic" panose="020B0502020202020204" pitchFamily="34" charset="0"/>
              </a:rPr>
              <a:t>“</a:t>
            </a:r>
            <a:r>
              <a:rPr lang="en-US" sz="2000" b="1" dirty="0">
                <a:solidFill>
                  <a:schemeClr val="bg1">
                    <a:lumMod val="95000"/>
                  </a:schemeClr>
                </a:solidFill>
                <a:latin typeface="Century Gothic" panose="020B0502020202020204" pitchFamily="34" charset="0"/>
              </a:rPr>
              <a:t>I have 3 cookies. If I give you one, how many will I have left?”</a:t>
            </a:r>
          </a:p>
          <a:p>
            <a:pPr marL="0" indent="0">
              <a:buNone/>
            </a:pPr>
            <a:endParaRPr lang="en-US" sz="2000" b="1" dirty="0">
              <a:solidFill>
                <a:schemeClr val="bg1">
                  <a:lumMod val="95000"/>
                </a:schemeClr>
              </a:solidFill>
              <a:latin typeface="Century Gothic" panose="020B0502020202020204" pitchFamily="34" charset="0"/>
            </a:endParaRPr>
          </a:p>
          <a:p>
            <a:pPr marL="0" indent="0">
              <a:buNone/>
            </a:pPr>
            <a:r>
              <a:rPr lang="en-US" sz="2000" b="1" dirty="0">
                <a:solidFill>
                  <a:schemeClr val="bg1">
                    <a:lumMod val="95000"/>
                  </a:schemeClr>
                </a:solidFill>
                <a:latin typeface="Century Gothic" panose="020B0502020202020204" pitchFamily="34" charset="0"/>
              </a:rPr>
              <a:t>“Who is wearing more bracelets?  You, or your sister?”</a:t>
            </a:r>
          </a:p>
          <a:p>
            <a:pPr marL="0" indent="0">
              <a:buNone/>
            </a:pPr>
            <a:endParaRPr lang="en-US" sz="2000" b="1" dirty="0">
              <a:solidFill>
                <a:schemeClr val="bg1">
                  <a:lumMod val="95000"/>
                </a:schemeClr>
              </a:solidFill>
              <a:latin typeface="Century Gothic" panose="020B0502020202020204" pitchFamily="34" charset="0"/>
            </a:endParaRPr>
          </a:p>
          <a:p>
            <a:pPr marL="0" indent="0">
              <a:buNone/>
            </a:pPr>
            <a:r>
              <a:rPr lang="en-US" sz="2000" b="1" dirty="0">
                <a:solidFill>
                  <a:schemeClr val="bg1">
                    <a:lumMod val="95000"/>
                  </a:schemeClr>
                </a:solidFill>
                <a:latin typeface="Century Gothic" panose="020B0502020202020204" pitchFamily="34" charset="0"/>
              </a:rPr>
              <a:t>“Count all the blocks.  How many are there?”</a:t>
            </a:r>
          </a:p>
          <a:p>
            <a:pPr marL="0" indent="0">
              <a:buNone/>
            </a:pPr>
            <a:endParaRPr lang="en-US" sz="2000" b="1" dirty="0">
              <a:solidFill>
                <a:schemeClr val="bg1">
                  <a:lumMod val="95000"/>
                </a:schemeClr>
              </a:solidFill>
              <a:latin typeface="Century Gothic" panose="020B0502020202020204" pitchFamily="34" charset="0"/>
            </a:endParaRPr>
          </a:p>
          <a:p>
            <a:pPr marL="0" indent="0">
              <a:buNone/>
            </a:pPr>
            <a:endParaRPr lang="en-US" sz="2000" b="1" dirty="0">
              <a:solidFill>
                <a:schemeClr val="bg1">
                  <a:lumMod val="95000"/>
                </a:schemeClr>
              </a:solidFill>
              <a:latin typeface="Century Gothic" panose="020B0502020202020204" pitchFamily="34" charset="0"/>
            </a:endParaRPr>
          </a:p>
          <a:p>
            <a:endParaRPr lang="en-US" sz="1700" dirty="0">
              <a:solidFill>
                <a:srgbClr val="FFFFFF"/>
              </a:solidFill>
            </a:endParaRPr>
          </a:p>
        </p:txBody>
      </p:sp>
    </p:spTree>
    <p:extLst>
      <p:ext uri="{BB962C8B-B14F-4D97-AF65-F5344CB8AC3E}">
        <p14:creationId xmlns:p14="http://schemas.microsoft.com/office/powerpoint/2010/main" val="345875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61692F-B21F-4C56-A740-ED343617D012}"/>
              </a:ext>
            </a:extLst>
          </p:cNvPr>
          <p:cNvPicPr>
            <a:picLocks noChangeAspect="1"/>
          </p:cNvPicPr>
          <p:nvPr/>
        </p:nvPicPr>
        <p:blipFill>
          <a:blip r:embed="rId2"/>
          <a:stretch>
            <a:fillRect/>
          </a:stretch>
        </p:blipFill>
        <p:spPr>
          <a:xfrm>
            <a:off x="914400" y="1371600"/>
            <a:ext cx="5257047" cy="4456911"/>
          </a:xfrm>
          <a:prstGeom prst="rect">
            <a:avLst/>
          </a:prstGeom>
        </p:spPr>
      </p:pic>
      <p:cxnSp>
        <p:nvCxnSpPr>
          <p:cNvPr id="11" name="Straight Connector 10">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39948" y="1570814"/>
            <a:ext cx="0" cy="3710227"/>
          </a:xfrm>
          <a:prstGeom prst="line">
            <a:avLst/>
          </a:prstGeom>
          <a:ln w="19050">
            <a:solidFill>
              <a:srgbClr val="0711C5"/>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F7BDEF64-E527-4980-A5D3-3BC0C73287D7}"/>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0741B391-B6E4-4550-A2DB-538059D94534}" type="slidenum">
              <a:rPr lang="en-US" altLang="en-US" sz="1200" smtClean="0">
                <a:solidFill>
                  <a:schemeClr val="tx1">
                    <a:tint val="75000"/>
                  </a:schemeClr>
                </a:solidFill>
                <a:latin typeface="+mn-lt"/>
              </a:rPr>
              <a:pPr>
                <a:spcAft>
                  <a:spcPts val="600"/>
                </a:spcAft>
              </a:pPr>
              <a:t>24</a:t>
            </a:fld>
            <a:endParaRPr lang="en-US" altLang="en-US" sz="1200">
              <a:solidFill>
                <a:schemeClr val="tx1">
                  <a:tint val="75000"/>
                </a:schemeClr>
              </a:solidFill>
              <a:latin typeface="+mn-lt"/>
            </a:endParaRPr>
          </a:p>
        </p:txBody>
      </p:sp>
    </p:spTree>
    <p:extLst>
      <p:ext uri="{BB962C8B-B14F-4D97-AF65-F5344CB8AC3E}">
        <p14:creationId xmlns:p14="http://schemas.microsoft.com/office/powerpoint/2010/main" val="2666454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1" name="Picture 2" descr="Image result for georgia public libraries">
            <a:extLst>
              <a:ext uri="{FF2B5EF4-FFF2-40B4-BE49-F238E27FC236}">
                <a16:creationId xmlns:a16="http://schemas.microsoft.com/office/drawing/2014/main" id="{AC35E1C4-23F3-4695-B037-62DF51750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362200"/>
            <a:ext cx="3962400" cy="3733800"/>
          </a:xfrm>
          <a:prstGeom prst="rect">
            <a:avLst/>
          </a:prstGeom>
          <a:noFill/>
          <a:extLst>
            <a:ext uri="{909E8E84-426E-40DD-AFC4-6F175D3DCCD1}">
              <a14:hiddenFill xmlns:a14="http://schemas.microsoft.com/office/drawing/2010/main">
                <a:solidFill>
                  <a:srgbClr val="FFFFFF"/>
                </a:solidFill>
              </a14:hiddenFill>
            </a:ext>
          </a:extLst>
        </p:spPr>
      </p:pic>
      <p:sp>
        <p:nvSpPr>
          <p:cNvPr id="74" name="Freeform: Shape 73">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8626E2-5F8C-423F-AB8C-EFDCEB726445}"/>
              </a:ext>
            </a:extLst>
          </p:cNvPr>
          <p:cNvSpPr>
            <a:spLocks noGrp="1"/>
          </p:cNvSpPr>
          <p:nvPr>
            <p:ph type="title"/>
          </p:nvPr>
        </p:nvSpPr>
        <p:spPr>
          <a:xfrm>
            <a:off x="628649" y="365125"/>
            <a:ext cx="4147457" cy="1325563"/>
          </a:xfrm>
        </p:spPr>
        <p:txBody>
          <a:bodyPr>
            <a:normAutofit/>
          </a:bodyPr>
          <a:lstStyle/>
          <a:p>
            <a:r>
              <a:rPr lang="en-US" dirty="0">
                <a:solidFill>
                  <a:schemeClr val="bg1"/>
                </a:solidFill>
                <a:latin typeface="Century Gothic" panose="020B0502020202020204" pitchFamily="34" charset="0"/>
              </a:rPr>
              <a:t>Join the </a:t>
            </a:r>
            <a:r>
              <a:rPr lang="en-US" b="1" dirty="0">
                <a:solidFill>
                  <a:schemeClr val="bg1"/>
                </a:solidFill>
                <a:latin typeface="Century Gothic" panose="020B0502020202020204" pitchFamily="34" charset="0"/>
              </a:rPr>
              <a:t>Public</a:t>
            </a:r>
            <a:r>
              <a:rPr lang="en-US" dirty="0">
                <a:solidFill>
                  <a:schemeClr val="bg1"/>
                </a:solidFill>
                <a:latin typeface="Century Gothic" panose="020B0502020202020204" pitchFamily="34" charset="0"/>
              </a:rPr>
              <a:t> </a:t>
            </a:r>
            <a:r>
              <a:rPr lang="en-US" b="1" dirty="0">
                <a:solidFill>
                  <a:schemeClr val="bg1"/>
                </a:solidFill>
                <a:latin typeface="Century Gothic" panose="020B0502020202020204" pitchFamily="34" charset="0"/>
              </a:rPr>
              <a:t>Library</a:t>
            </a:r>
            <a:r>
              <a:rPr lang="en-US" dirty="0">
                <a:solidFill>
                  <a:schemeClr val="bg1"/>
                </a:solidFill>
                <a:latin typeface="Century Gothic" panose="020B0502020202020204" pitchFamily="34" charset="0"/>
              </a:rPr>
              <a:t>!</a:t>
            </a:r>
          </a:p>
        </p:txBody>
      </p:sp>
      <p:sp>
        <p:nvSpPr>
          <p:cNvPr id="5" name="Slide Number Placeholder 4">
            <a:extLst>
              <a:ext uri="{FF2B5EF4-FFF2-40B4-BE49-F238E27FC236}">
                <a16:creationId xmlns:a16="http://schemas.microsoft.com/office/drawing/2014/main" id="{B509928B-E65A-42F6-AE31-87F9CC4CF2D0}"/>
              </a:ext>
            </a:extLst>
          </p:cNvPr>
          <p:cNvSpPr>
            <a:spLocks noGrp="1"/>
          </p:cNvSpPr>
          <p:nvPr>
            <p:ph type="sldNum" sz="quarter" idx="12"/>
          </p:nvPr>
        </p:nvSpPr>
        <p:spPr>
          <a:xfrm>
            <a:off x="7682592" y="6356350"/>
            <a:ext cx="832757" cy="365125"/>
          </a:xfrm>
        </p:spPr>
        <p:txBody>
          <a:bodyPr>
            <a:normAutofit/>
          </a:bodyPr>
          <a:lstStyle/>
          <a:p>
            <a:pPr>
              <a:lnSpc>
                <a:spcPct val="90000"/>
              </a:lnSpc>
              <a:spcAft>
                <a:spcPts val="600"/>
              </a:spcAft>
            </a:pPr>
            <a:r>
              <a:rPr lang="en-US" altLang="en-US" sz="1900" dirty="0"/>
              <a:t>24</a:t>
            </a:r>
          </a:p>
        </p:txBody>
      </p:sp>
      <p:sp>
        <p:nvSpPr>
          <p:cNvPr id="4103" name="Content Placeholder 4102">
            <a:extLst>
              <a:ext uri="{FF2B5EF4-FFF2-40B4-BE49-F238E27FC236}">
                <a16:creationId xmlns:a16="http://schemas.microsoft.com/office/drawing/2014/main" id="{C83B7DB5-D76D-4F3D-AC16-8DB1A5C05999}"/>
              </a:ext>
            </a:extLst>
          </p:cNvPr>
          <p:cNvSpPr>
            <a:spLocks noGrp="1"/>
          </p:cNvSpPr>
          <p:nvPr>
            <p:ph idx="1"/>
          </p:nvPr>
        </p:nvSpPr>
        <p:spPr>
          <a:xfrm>
            <a:off x="228600" y="1825624"/>
            <a:ext cx="4313015" cy="4270375"/>
          </a:xfrm>
        </p:spPr>
        <p:txBody>
          <a:bodyPr>
            <a:normAutofit lnSpcReduction="10000"/>
          </a:bodyPr>
          <a:lstStyle/>
          <a:p>
            <a:pPr>
              <a:buFont typeface="Wingdings" panose="05000000000000000000" pitchFamily="2" charset="2"/>
              <a:buChar char="v"/>
            </a:pPr>
            <a:endParaRPr lang="en-US" sz="1700" dirty="0">
              <a:solidFill>
                <a:schemeClr val="bg1"/>
              </a:solidFill>
              <a:latin typeface="Century Gothic" panose="020B0502020202020204" pitchFamily="34" charset="0"/>
            </a:endParaRPr>
          </a:p>
          <a:p>
            <a:pPr>
              <a:buFont typeface="Wingdings" panose="05000000000000000000" pitchFamily="2" charset="2"/>
              <a:buChar char="v"/>
            </a:pPr>
            <a:endParaRPr lang="en-US" sz="1700" dirty="0">
              <a:solidFill>
                <a:schemeClr val="bg1"/>
              </a:solidFill>
              <a:latin typeface="Century Gothic" panose="020B0502020202020204" pitchFamily="34" charset="0"/>
            </a:endParaRPr>
          </a:p>
          <a:p>
            <a:pPr>
              <a:buFont typeface="Wingdings" panose="05000000000000000000" pitchFamily="2" charset="2"/>
              <a:buChar char="v"/>
            </a:pPr>
            <a:r>
              <a:rPr lang="en-US" sz="1700" dirty="0">
                <a:solidFill>
                  <a:schemeClr val="bg1"/>
                </a:solidFill>
                <a:latin typeface="Century Gothic" panose="020B0502020202020204" pitchFamily="34" charset="0"/>
              </a:rPr>
              <a:t>MANY fun, educational programs for kids and families</a:t>
            </a:r>
          </a:p>
          <a:p>
            <a:pPr lvl="1">
              <a:buFont typeface="Wingdings" panose="05000000000000000000" pitchFamily="2" charset="2"/>
              <a:buChar char="v"/>
            </a:pPr>
            <a:r>
              <a:rPr lang="en-US" sz="1300" dirty="0">
                <a:solidFill>
                  <a:schemeClr val="bg1"/>
                </a:solidFill>
                <a:latin typeface="Century Gothic" panose="020B0502020202020204" pitchFamily="34" charset="0"/>
              </a:rPr>
              <a:t>Game Days</a:t>
            </a:r>
          </a:p>
          <a:p>
            <a:pPr lvl="1">
              <a:buFont typeface="Wingdings" panose="05000000000000000000" pitchFamily="2" charset="2"/>
              <a:buChar char="v"/>
            </a:pPr>
            <a:r>
              <a:rPr lang="en-US" sz="1300" dirty="0">
                <a:solidFill>
                  <a:schemeClr val="bg1"/>
                </a:solidFill>
                <a:latin typeface="Century Gothic" panose="020B0502020202020204" pitchFamily="34" charset="0"/>
              </a:rPr>
              <a:t>Movie Days</a:t>
            </a:r>
          </a:p>
          <a:p>
            <a:pPr lvl="1">
              <a:buFont typeface="Wingdings" panose="05000000000000000000" pitchFamily="2" charset="2"/>
              <a:buChar char="v"/>
            </a:pPr>
            <a:r>
              <a:rPr lang="en-US" sz="1300" dirty="0">
                <a:solidFill>
                  <a:schemeClr val="bg1"/>
                </a:solidFill>
                <a:latin typeface="Century Gothic" panose="020B0502020202020204" pitchFamily="34" charset="0"/>
              </a:rPr>
              <a:t>Lego Club</a:t>
            </a:r>
          </a:p>
          <a:p>
            <a:pPr lvl="1">
              <a:buFont typeface="Wingdings" panose="05000000000000000000" pitchFamily="2" charset="2"/>
              <a:buChar char="v"/>
            </a:pPr>
            <a:r>
              <a:rPr lang="en-US" sz="1300" dirty="0">
                <a:solidFill>
                  <a:schemeClr val="bg1"/>
                </a:solidFill>
                <a:latin typeface="Century Gothic" panose="020B0502020202020204" pitchFamily="34" charset="0"/>
              </a:rPr>
              <a:t>Baby Story Time</a:t>
            </a:r>
          </a:p>
          <a:p>
            <a:pPr lvl="1">
              <a:buFont typeface="Wingdings" panose="05000000000000000000" pitchFamily="2" charset="2"/>
              <a:buChar char="v"/>
            </a:pPr>
            <a:r>
              <a:rPr lang="en-US" sz="1300" dirty="0">
                <a:solidFill>
                  <a:schemeClr val="bg1"/>
                </a:solidFill>
                <a:latin typeface="Century Gothic" panose="020B0502020202020204" pitchFamily="34" charset="0"/>
              </a:rPr>
              <a:t>And much MORE!</a:t>
            </a:r>
          </a:p>
          <a:p>
            <a:pPr>
              <a:buFont typeface="Wingdings" panose="05000000000000000000" pitchFamily="2" charset="2"/>
              <a:buChar char="v"/>
            </a:pPr>
            <a:r>
              <a:rPr lang="en-US" sz="1700" dirty="0">
                <a:solidFill>
                  <a:schemeClr val="bg1"/>
                </a:solidFill>
                <a:latin typeface="Century Gothic" panose="020B0502020202020204" pitchFamily="34" charset="0"/>
              </a:rPr>
              <a:t>Access to WIFI</a:t>
            </a:r>
          </a:p>
          <a:p>
            <a:pPr>
              <a:buFont typeface="Wingdings" panose="05000000000000000000" pitchFamily="2" charset="2"/>
              <a:buChar char="v"/>
            </a:pPr>
            <a:r>
              <a:rPr lang="en-US" sz="1700" dirty="0">
                <a:solidFill>
                  <a:schemeClr val="bg1"/>
                </a:solidFill>
                <a:latin typeface="Century Gothic" panose="020B0502020202020204" pitchFamily="34" charset="0"/>
              </a:rPr>
              <a:t>Use of computers</a:t>
            </a:r>
          </a:p>
          <a:p>
            <a:pPr>
              <a:buFont typeface="Wingdings" panose="05000000000000000000" pitchFamily="2" charset="2"/>
              <a:buChar char="v"/>
            </a:pPr>
            <a:r>
              <a:rPr lang="en-US" sz="1700" dirty="0">
                <a:solidFill>
                  <a:schemeClr val="bg1"/>
                </a:solidFill>
                <a:latin typeface="Century Gothic" panose="020B0502020202020204" pitchFamily="34" charset="0"/>
              </a:rPr>
              <a:t>Help with Resumes</a:t>
            </a:r>
          </a:p>
          <a:p>
            <a:pPr>
              <a:buFont typeface="Wingdings" panose="05000000000000000000" pitchFamily="2" charset="2"/>
              <a:buChar char="v"/>
            </a:pPr>
            <a:r>
              <a:rPr lang="en-US" sz="1700" dirty="0">
                <a:solidFill>
                  <a:schemeClr val="bg1"/>
                </a:solidFill>
                <a:latin typeface="Century Gothic" panose="020B0502020202020204" pitchFamily="34" charset="0"/>
              </a:rPr>
              <a:t>Books, Magazines, E-books</a:t>
            </a:r>
          </a:p>
          <a:p>
            <a:pPr>
              <a:buFont typeface="Wingdings" panose="05000000000000000000" pitchFamily="2" charset="2"/>
              <a:buChar char="v"/>
            </a:pPr>
            <a:endParaRPr lang="en-US" sz="1700" dirty="0">
              <a:solidFill>
                <a:schemeClr val="bg1"/>
              </a:solidFill>
              <a:latin typeface="Century Gothic" panose="020B0502020202020204" pitchFamily="34" charset="0"/>
            </a:endParaRPr>
          </a:p>
          <a:p>
            <a:pPr marL="0" indent="0">
              <a:buNone/>
            </a:pPr>
            <a:r>
              <a:rPr lang="en-US" sz="1700" dirty="0">
                <a:solidFill>
                  <a:schemeClr val="bg1"/>
                </a:solidFill>
                <a:latin typeface="Century Gothic" panose="020B0502020202020204" pitchFamily="34" charset="0"/>
              </a:rPr>
              <a:t>ALL  AT NO COST</a:t>
            </a:r>
            <a:br>
              <a:rPr lang="en-US" sz="1700" dirty="0">
                <a:solidFill>
                  <a:schemeClr val="bg1"/>
                </a:solidFill>
                <a:latin typeface="Century Gothic" panose="020B0502020202020204" pitchFamily="34" charset="0"/>
              </a:rPr>
            </a:br>
            <a:r>
              <a:rPr lang="en-US" sz="1200" dirty="0">
                <a:solidFill>
                  <a:schemeClr val="bg1"/>
                </a:solidFill>
                <a:latin typeface="Century Gothic" panose="020B0502020202020204" pitchFamily="34" charset="0"/>
              </a:rPr>
              <a:t>Information on Paulding County Public</a:t>
            </a:r>
            <a:br>
              <a:rPr lang="en-US" sz="1200" dirty="0">
                <a:solidFill>
                  <a:schemeClr val="bg1"/>
                </a:solidFill>
                <a:latin typeface="Century Gothic" panose="020B0502020202020204" pitchFamily="34" charset="0"/>
              </a:rPr>
            </a:br>
            <a:r>
              <a:rPr lang="en-US" sz="1200" dirty="0">
                <a:solidFill>
                  <a:schemeClr val="bg1"/>
                </a:solidFill>
                <a:latin typeface="Century Gothic" panose="020B0502020202020204" pitchFamily="34" charset="0"/>
              </a:rPr>
              <a:t>Libraries is available </a:t>
            </a:r>
            <a:r>
              <a:rPr lang="en-US" sz="1200" dirty="0">
                <a:solidFill>
                  <a:schemeClr val="bg1"/>
                </a:solidFill>
                <a:latin typeface="Century Gothic" panose="020B0502020202020204" pitchFamily="34" charset="0"/>
                <a:hlinkClick r:id="rId3"/>
              </a:rPr>
              <a:t>here</a:t>
            </a:r>
            <a:r>
              <a:rPr lang="en-US" sz="1200" dirty="0">
                <a:solidFill>
                  <a:schemeClr val="bg1"/>
                </a:solidFill>
                <a:latin typeface="Century Gothic" panose="020B0502020202020204" pitchFamily="34" charset="0"/>
              </a:rPr>
              <a:t>.</a:t>
            </a:r>
            <a:endParaRPr lang="en-US" sz="1700" dirty="0">
              <a:solidFill>
                <a:schemeClr val="bg1"/>
              </a:solidFill>
              <a:latin typeface="Century Gothic" panose="020B0502020202020204" pitchFamily="34" charset="0"/>
            </a:endParaRPr>
          </a:p>
          <a:p>
            <a:pPr marL="0" indent="0">
              <a:buNone/>
            </a:pPr>
            <a:endParaRPr lang="en-US" sz="1700" dirty="0">
              <a:solidFill>
                <a:schemeClr val="bg1"/>
              </a:solidFill>
            </a:endParaRPr>
          </a:p>
        </p:txBody>
      </p:sp>
    </p:spTree>
    <p:extLst>
      <p:ext uri="{BB962C8B-B14F-4D97-AF65-F5344CB8AC3E}">
        <p14:creationId xmlns:p14="http://schemas.microsoft.com/office/powerpoint/2010/main" val="1525215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384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4CFDED-AD49-4C4C-A513-A8E7D712B315}"/>
              </a:ext>
            </a:extLst>
          </p:cNvPr>
          <p:cNvSpPr>
            <a:spLocks noGrp="1"/>
          </p:cNvSpPr>
          <p:nvPr>
            <p:ph type="title"/>
          </p:nvPr>
        </p:nvSpPr>
        <p:spPr>
          <a:xfrm>
            <a:off x="393192" y="4767072"/>
            <a:ext cx="4945641" cy="1625210"/>
          </a:xfrm>
        </p:spPr>
        <p:txBody>
          <a:bodyPr>
            <a:normAutofit/>
          </a:bodyPr>
          <a:lstStyle/>
          <a:p>
            <a:pPr algn="r">
              <a:lnSpc>
                <a:spcPct val="90000"/>
              </a:lnSpc>
            </a:pPr>
            <a:r>
              <a:rPr lang="en-US" sz="2500" dirty="0">
                <a:solidFill>
                  <a:srgbClr val="FFFFFF"/>
                </a:solidFill>
                <a:latin typeface="Century Gothic" panose="020B0502020202020204" pitchFamily="34" charset="0"/>
              </a:rPr>
              <a:t>ACCESS </a:t>
            </a:r>
            <a:br>
              <a:rPr lang="en-US" sz="2500" dirty="0">
                <a:solidFill>
                  <a:srgbClr val="FFFFFF"/>
                </a:solidFill>
                <a:latin typeface="Century Gothic" panose="020B0502020202020204" pitchFamily="34" charset="0"/>
              </a:rPr>
            </a:br>
            <a:r>
              <a:rPr lang="en-US" sz="2500" dirty="0">
                <a:solidFill>
                  <a:srgbClr val="FFFFFF"/>
                </a:solidFill>
                <a:latin typeface="Century Gothic" panose="020B0502020202020204" pitchFamily="34" charset="0"/>
              </a:rPr>
              <a:t>Paulding County School </a:t>
            </a:r>
            <a:br>
              <a:rPr lang="en-US" sz="2500" dirty="0">
                <a:solidFill>
                  <a:srgbClr val="FFFFFF"/>
                </a:solidFill>
                <a:latin typeface="Century Gothic" panose="020B0502020202020204" pitchFamily="34" charset="0"/>
              </a:rPr>
            </a:br>
            <a:r>
              <a:rPr lang="en-US" sz="2500" dirty="0">
                <a:solidFill>
                  <a:srgbClr val="FFFFFF"/>
                </a:solidFill>
                <a:latin typeface="Century Gothic" panose="020B0502020202020204" pitchFamily="34" charset="0"/>
              </a:rPr>
              <a:t>District Website</a:t>
            </a:r>
            <a:br>
              <a:rPr lang="en-US" sz="2500" dirty="0">
                <a:solidFill>
                  <a:srgbClr val="FFFFFF"/>
                </a:solidFill>
                <a:latin typeface="Century Gothic" panose="020B0502020202020204" pitchFamily="34" charset="0"/>
              </a:rPr>
            </a:br>
            <a:r>
              <a:rPr lang="en-US" sz="2500" dirty="0">
                <a:latin typeface="Century Gothic" panose="020B0502020202020204" pitchFamily="34" charset="0"/>
                <a:hlinkClick r:id="rId2">
                  <a:extLst>
                    <a:ext uri="{A12FA001-AC4F-418D-AE19-62706E023703}">
                      <ahyp:hlinkClr xmlns:ahyp="http://schemas.microsoft.com/office/drawing/2018/hyperlinkcolor" val="tx"/>
                    </a:ext>
                  </a:extLst>
                </a:hlinkClick>
              </a:rPr>
              <a:t>click here</a:t>
            </a:r>
            <a:endParaRPr lang="en-US" sz="2500" dirty="0">
              <a:latin typeface="Century Gothic" panose="020B0502020202020204" pitchFamily="34" charset="0"/>
            </a:endParaRPr>
          </a:p>
        </p:txBody>
      </p:sp>
      <p:pic>
        <p:nvPicPr>
          <p:cNvPr id="2052" name="Picture 4" descr="Paulding County School District Logo">
            <a:extLst>
              <a:ext uri="{FF2B5EF4-FFF2-40B4-BE49-F238E27FC236}">
                <a16:creationId xmlns:a16="http://schemas.microsoft.com/office/drawing/2014/main" id="{F7DB8CCA-2F0E-4970-B551-A3B1A8EF2B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9" r="-2" b="2037"/>
          <a:stretch/>
        </p:blipFill>
        <p:spPr bwMode="auto">
          <a:xfrm>
            <a:off x="362148" y="755247"/>
            <a:ext cx="5093173" cy="3667125"/>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E6065ECC-481C-46FA-8D89-0DB74C276132}"/>
              </a:ext>
            </a:extLst>
          </p:cNvPr>
          <p:cNvSpPr>
            <a:spLocks noGrp="1"/>
          </p:cNvSpPr>
          <p:nvPr>
            <p:ph idx="1"/>
          </p:nvPr>
        </p:nvSpPr>
        <p:spPr>
          <a:xfrm>
            <a:off x="6021989" y="917725"/>
            <a:ext cx="2568554" cy="4852362"/>
          </a:xfrm>
        </p:spPr>
        <p:txBody>
          <a:bodyPr anchor="ctr">
            <a:normAutofit/>
          </a:bodyPr>
          <a:lstStyle/>
          <a:p>
            <a:pPr>
              <a:buFont typeface="Arial" panose="020B0604020202020204" pitchFamily="34" charset="0"/>
              <a:buChar char="•"/>
            </a:pPr>
            <a:r>
              <a:rPr lang="en-US" sz="1700">
                <a:solidFill>
                  <a:srgbClr val="FFFFFF"/>
                </a:solidFill>
                <a:latin typeface="Century Gothic" panose="020B0502020202020204" pitchFamily="34" charset="0"/>
              </a:rPr>
              <a:t>Current events and opportunities</a:t>
            </a:r>
          </a:p>
          <a:p>
            <a:pPr>
              <a:buFont typeface="Arial" panose="020B0604020202020204" pitchFamily="34" charset="0"/>
              <a:buChar char="•"/>
            </a:pPr>
            <a:r>
              <a:rPr lang="en-US" sz="1700">
                <a:solidFill>
                  <a:srgbClr val="FFFFFF"/>
                </a:solidFill>
                <a:latin typeface="Century Gothic" panose="020B0502020202020204" pitchFamily="34" charset="0"/>
              </a:rPr>
              <a:t>Sign up for free Microsoft Office products</a:t>
            </a:r>
          </a:p>
          <a:p>
            <a:pPr>
              <a:buFont typeface="Arial" panose="020B0604020202020204" pitchFamily="34" charset="0"/>
              <a:buChar char="•"/>
            </a:pPr>
            <a:r>
              <a:rPr lang="en-US" sz="1700">
                <a:solidFill>
                  <a:srgbClr val="FFFFFF"/>
                </a:solidFill>
                <a:latin typeface="Century Gothic" panose="020B0502020202020204" pitchFamily="34" charset="0"/>
              </a:rPr>
              <a:t>Links to free education resources for students</a:t>
            </a:r>
          </a:p>
          <a:p>
            <a:pPr>
              <a:buFont typeface="Arial" panose="020B0604020202020204" pitchFamily="34" charset="0"/>
              <a:buChar char="•"/>
            </a:pPr>
            <a:r>
              <a:rPr lang="en-US" sz="1700">
                <a:solidFill>
                  <a:srgbClr val="FFFFFF"/>
                </a:solidFill>
                <a:latin typeface="Century Gothic" panose="020B0502020202020204" pitchFamily="34" charset="0"/>
              </a:rPr>
              <a:t>Policies</a:t>
            </a:r>
          </a:p>
          <a:p>
            <a:pPr marL="0" indent="0">
              <a:buNone/>
            </a:pPr>
            <a:r>
              <a:rPr lang="en-US" sz="1700">
                <a:solidFill>
                  <a:srgbClr val="FFFFFF"/>
                </a:solidFill>
                <a:latin typeface="Century Gothic" panose="020B0502020202020204" pitchFamily="34" charset="0"/>
              </a:rPr>
              <a:t>          and more!</a:t>
            </a:r>
          </a:p>
          <a:p>
            <a:pPr marL="0" indent="0">
              <a:buNone/>
            </a:pPr>
            <a:endParaRPr lang="en-US" sz="1700">
              <a:solidFill>
                <a:srgbClr val="FFFFFF"/>
              </a:solidFill>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DCE72392-201A-48D5-B339-3B5C34F09F24}"/>
              </a:ext>
            </a:extLst>
          </p:cNvPr>
          <p:cNvSpPr>
            <a:spLocks noGrp="1"/>
          </p:cNvSpPr>
          <p:nvPr>
            <p:ph type="sldNum" sz="quarter" idx="12"/>
          </p:nvPr>
        </p:nvSpPr>
        <p:spPr>
          <a:xfrm>
            <a:off x="7860293" y="6535157"/>
            <a:ext cx="730250" cy="274320"/>
          </a:xfrm>
        </p:spPr>
        <p:txBody>
          <a:bodyPr>
            <a:normAutofit/>
          </a:bodyPr>
          <a:lstStyle/>
          <a:p>
            <a:pPr>
              <a:spcAft>
                <a:spcPts val="600"/>
              </a:spcAft>
            </a:pPr>
            <a:r>
              <a:rPr lang="en-US" altLang="en-US" sz="900">
                <a:solidFill>
                  <a:schemeClr val="tx1">
                    <a:lumMod val="50000"/>
                    <a:lumOff val="50000"/>
                  </a:schemeClr>
                </a:solidFill>
              </a:rPr>
              <a:t>25</a:t>
            </a:r>
          </a:p>
        </p:txBody>
      </p:sp>
    </p:spTree>
    <p:extLst>
      <p:ext uri="{BB962C8B-B14F-4D97-AF65-F5344CB8AC3E}">
        <p14:creationId xmlns:p14="http://schemas.microsoft.com/office/powerpoint/2010/main" val="39763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8EE81-1402-4D8B-9EEC-2F5A21AADB12}"/>
              </a:ext>
            </a:extLst>
          </p:cNvPr>
          <p:cNvSpPr>
            <a:spLocks noGrp="1"/>
          </p:cNvSpPr>
          <p:nvPr>
            <p:ph type="title"/>
          </p:nvPr>
        </p:nvSpPr>
        <p:spPr>
          <a:xfrm>
            <a:off x="304800" y="304800"/>
            <a:ext cx="8610600" cy="1524000"/>
          </a:xfrm>
        </p:spPr>
        <p:txBody>
          <a:bodyPr/>
          <a:lstStyle/>
          <a:p>
            <a:r>
              <a:rPr lang="en-US" dirty="0">
                <a:solidFill>
                  <a:srgbClr val="336600"/>
                </a:solidFill>
                <a:latin typeface="Century Gothic" panose="020B0502020202020204" pitchFamily="34" charset="0"/>
              </a:rPr>
              <a:t>Communication </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B3245801-BF57-422F-8A90-88241157E032}"/>
              </a:ext>
            </a:extLst>
          </p:cNvPr>
          <p:cNvSpPr>
            <a:spLocks noGrp="1"/>
          </p:cNvSpPr>
          <p:nvPr>
            <p:ph idx="1"/>
          </p:nvPr>
        </p:nvSpPr>
        <p:spPr>
          <a:xfrm>
            <a:off x="304800" y="1981200"/>
            <a:ext cx="6934200" cy="4264025"/>
          </a:xfrm>
        </p:spPr>
        <p:txBody>
          <a:bodyPr/>
          <a:lstStyle/>
          <a:p>
            <a:r>
              <a:rPr lang="en-US" sz="2000" dirty="0">
                <a:latin typeface="Century Gothic" panose="020B0502020202020204" pitchFamily="34" charset="0"/>
              </a:rPr>
              <a:t>Newsletters</a:t>
            </a:r>
          </a:p>
          <a:p>
            <a:r>
              <a:rPr lang="en-US" sz="2000" dirty="0">
                <a:latin typeface="Century Gothic" panose="020B0502020202020204" pitchFamily="34" charset="0"/>
              </a:rPr>
              <a:t>Parent Teacher Conferences</a:t>
            </a:r>
          </a:p>
          <a:p>
            <a:r>
              <a:rPr lang="en-US" sz="2000" dirty="0">
                <a:latin typeface="Century Gothic" panose="020B0502020202020204" pitchFamily="34" charset="0"/>
              </a:rPr>
              <a:t>Automated Phone Messages</a:t>
            </a:r>
          </a:p>
          <a:p>
            <a:r>
              <a:rPr lang="en-US" sz="2000" dirty="0">
                <a:latin typeface="Century Gothic" panose="020B0502020202020204" pitchFamily="34" charset="0"/>
              </a:rPr>
              <a:t>Text Messages</a:t>
            </a:r>
          </a:p>
          <a:p>
            <a:r>
              <a:rPr lang="en-US" sz="2000" dirty="0">
                <a:latin typeface="Century Gothic" panose="020B0502020202020204" pitchFamily="34" charset="0"/>
              </a:rPr>
              <a:t>School &amp; District Website</a:t>
            </a:r>
          </a:p>
          <a:p>
            <a:r>
              <a:rPr lang="en-US" sz="2000" dirty="0">
                <a:latin typeface="Century Gothic" panose="020B0502020202020204" pitchFamily="34" charset="0"/>
              </a:rPr>
              <a:t>Communication Folders</a:t>
            </a:r>
          </a:p>
          <a:p>
            <a:r>
              <a:rPr lang="en-US" sz="2000" dirty="0">
                <a:latin typeface="Century Gothic" panose="020B0502020202020204" pitchFamily="34" charset="0"/>
              </a:rPr>
              <a:t>School Events—family events, PTA</a:t>
            </a:r>
          </a:p>
          <a:p>
            <a:pPr marL="0" indent="0">
              <a:buNone/>
            </a:pPr>
            <a:endParaRPr lang="en-US" sz="2000" dirty="0">
              <a:latin typeface="Century Gothic" panose="020B0502020202020204" pitchFamily="34" charset="0"/>
            </a:endParaRPr>
          </a:p>
          <a:p>
            <a:pPr marL="0" indent="0">
              <a:buNone/>
            </a:pPr>
            <a:r>
              <a:rPr lang="en-US" sz="2400" b="1" dirty="0">
                <a:solidFill>
                  <a:srgbClr val="003300"/>
                </a:solidFill>
                <a:latin typeface="Century Gothic" panose="020B0502020202020204" pitchFamily="34" charset="0"/>
              </a:rPr>
              <a:t>Please contact the school with any </a:t>
            </a:r>
          </a:p>
          <a:p>
            <a:pPr marL="0" indent="0">
              <a:buNone/>
            </a:pPr>
            <a:r>
              <a:rPr lang="en-US" sz="2400" b="1" dirty="0">
                <a:solidFill>
                  <a:srgbClr val="003300"/>
                </a:solidFill>
                <a:latin typeface="Century Gothic" panose="020B0502020202020204" pitchFamily="34" charset="0"/>
              </a:rPr>
              <a:t>questions, concerns, any time!</a:t>
            </a:r>
          </a:p>
        </p:txBody>
      </p:sp>
      <p:sp>
        <p:nvSpPr>
          <p:cNvPr id="5" name="Slide Number Placeholder 4">
            <a:extLst>
              <a:ext uri="{FF2B5EF4-FFF2-40B4-BE49-F238E27FC236}">
                <a16:creationId xmlns:a16="http://schemas.microsoft.com/office/drawing/2014/main" id="{DD97F3D5-B6A2-4FF5-9066-3CBD39F6BBE2}"/>
              </a:ext>
            </a:extLst>
          </p:cNvPr>
          <p:cNvSpPr>
            <a:spLocks noGrp="1"/>
          </p:cNvSpPr>
          <p:nvPr>
            <p:ph type="sldNum" sz="quarter" idx="12"/>
          </p:nvPr>
        </p:nvSpPr>
        <p:spPr/>
        <p:txBody>
          <a:bodyPr/>
          <a:lstStyle/>
          <a:p>
            <a:r>
              <a:rPr lang="en-US" altLang="en-US" dirty="0"/>
              <a:t>26</a:t>
            </a:r>
          </a:p>
        </p:txBody>
      </p:sp>
      <p:pic>
        <p:nvPicPr>
          <p:cNvPr id="10" name="Picture 9" descr="Image result for images for school communication">
            <a:extLst>
              <a:ext uri="{FF2B5EF4-FFF2-40B4-BE49-F238E27FC236}">
                <a16:creationId xmlns:a16="http://schemas.microsoft.com/office/drawing/2014/main" id="{5B95E4F3-29D7-45CC-B98F-7338FFFBB5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8113"/>
            <a:ext cx="2590800" cy="22064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170582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A152-839B-4615-BD6C-334177B96821}"/>
              </a:ext>
            </a:extLst>
          </p:cNvPr>
          <p:cNvSpPr>
            <a:spLocks noGrp="1"/>
          </p:cNvSpPr>
          <p:nvPr>
            <p:ph type="title"/>
          </p:nvPr>
        </p:nvSpPr>
        <p:spPr>
          <a:xfrm>
            <a:off x="304800" y="304800"/>
            <a:ext cx="8610600" cy="2133600"/>
          </a:xfrm>
        </p:spPr>
        <p:txBody>
          <a:bodyPr/>
          <a:lstStyle/>
          <a:p>
            <a:r>
              <a:rPr lang="en-US" b="1" dirty="0">
                <a:solidFill>
                  <a:srgbClr val="336699"/>
                </a:solidFill>
                <a:latin typeface="Century Gothic" panose="020B0502020202020204" pitchFamily="34" charset="0"/>
              </a:rPr>
              <a:t>Would you like to </a:t>
            </a:r>
            <a:br>
              <a:rPr lang="en-US" b="1" dirty="0">
                <a:solidFill>
                  <a:srgbClr val="336699"/>
                </a:solidFill>
                <a:latin typeface="Century Gothic" panose="020B0502020202020204" pitchFamily="34" charset="0"/>
              </a:rPr>
            </a:br>
            <a:r>
              <a:rPr lang="en-US" b="1" dirty="0">
                <a:solidFill>
                  <a:srgbClr val="336699"/>
                </a:solidFill>
                <a:latin typeface="Century Gothic" panose="020B0502020202020204" pitchFamily="34" charset="0"/>
              </a:rPr>
              <a:t>VOLUNTEER?</a:t>
            </a:r>
          </a:p>
        </p:txBody>
      </p:sp>
      <p:sp>
        <p:nvSpPr>
          <p:cNvPr id="3" name="Content Placeholder 2">
            <a:extLst>
              <a:ext uri="{FF2B5EF4-FFF2-40B4-BE49-F238E27FC236}">
                <a16:creationId xmlns:a16="http://schemas.microsoft.com/office/drawing/2014/main" id="{6B16790D-1AFF-4434-9241-37C0BB5EA790}"/>
              </a:ext>
            </a:extLst>
          </p:cNvPr>
          <p:cNvSpPr>
            <a:spLocks noGrp="1"/>
          </p:cNvSpPr>
          <p:nvPr>
            <p:ph idx="1"/>
          </p:nvPr>
        </p:nvSpPr>
        <p:spPr>
          <a:xfrm>
            <a:off x="304800" y="2819400"/>
            <a:ext cx="8610600" cy="3425825"/>
          </a:xfrm>
        </p:spPr>
        <p:txBody>
          <a:bodyPr/>
          <a:lstStyle/>
          <a:p>
            <a:pPr marL="0" indent="0">
              <a:buNone/>
            </a:pPr>
            <a:r>
              <a:rPr lang="en-US" dirty="0">
                <a:latin typeface="Century Gothic" panose="020B0502020202020204" pitchFamily="34" charset="0"/>
              </a:rPr>
              <a:t>Please check with your school on opportunities, and on the procedures in place to participate as a volunteer.  </a:t>
            </a:r>
          </a:p>
          <a:p>
            <a:pPr marL="0" indent="0">
              <a:buNone/>
            </a:pPr>
            <a:r>
              <a:rPr lang="en-US" dirty="0">
                <a:latin typeface="Century Gothic" panose="020B0502020202020204" pitchFamily="34" charset="0"/>
              </a:rPr>
              <a:t>Just a friendly reminder, for the safely of all kids, everyone must always check in at the</a:t>
            </a:r>
          </a:p>
          <a:p>
            <a:pPr marL="0" indent="0">
              <a:buNone/>
            </a:pPr>
            <a:r>
              <a:rPr lang="en-US" dirty="0">
                <a:latin typeface="Century Gothic" panose="020B0502020202020204" pitchFamily="34" charset="0"/>
              </a:rPr>
              <a:t>Front Office before proceeding to </a:t>
            </a:r>
            <a:br>
              <a:rPr lang="en-US" dirty="0">
                <a:latin typeface="Century Gothic" panose="020B0502020202020204" pitchFamily="34" charset="0"/>
              </a:rPr>
            </a:br>
            <a:r>
              <a:rPr lang="en-US" dirty="0">
                <a:latin typeface="Century Gothic" panose="020B0502020202020204" pitchFamily="34" charset="0"/>
              </a:rPr>
              <a:t>any school activity.  </a:t>
            </a:r>
            <a:r>
              <a:rPr lang="en-US" sz="1000" dirty="0">
                <a:latin typeface="Century Gothic" panose="020B0502020202020204" pitchFamily="34" charset="0"/>
              </a:rPr>
              <a:t>Volunteer application available </a:t>
            </a:r>
            <a:r>
              <a:rPr lang="en-US" sz="1000" dirty="0">
                <a:latin typeface="Century Gothic" panose="020B0502020202020204" pitchFamily="34" charset="0"/>
                <a:hlinkClick r:id="rId2"/>
              </a:rPr>
              <a:t>here</a:t>
            </a: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F4FAB3AD-BCE5-4C0E-A3FB-2F12C8F9D417}"/>
              </a:ext>
            </a:extLst>
          </p:cNvPr>
          <p:cNvSpPr>
            <a:spLocks noGrp="1"/>
          </p:cNvSpPr>
          <p:nvPr>
            <p:ph type="sldNum" sz="quarter" idx="12"/>
          </p:nvPr>
        </p:nvSpPr>
        <p:spPr/>
        <p:txBody>
          <a:bodyPr/>
          <a:lstStyle/>
          <a:p>
            <a:fld id="{0741B391-B6E4-4550-A2DB-538059D94534}" type="slidenum">
              <a:rPr lang="en-US" altLang="en-US" smtClean="0"/>
              <a:pPr/>
              <a:t>28</a:t>
            </a:fld>
            <a:endParaRPr lang="en-US" altLang="en-US"/>
          </a:p>
        </p:txBody>
      </p:sp>
      <p:pic>
        <p:nvPicPr>
          <p:cNvPr id="6" name="Picture 5" descr="Image result for images for volunteering">
            <a:extLst>
              <a:ext uri="{FF2B5EF4-FFF2-40B4-BE49-F238E27FC236}">
                <a16:creationId xmlns:a16="http://schemas.microsoft.com/office/drawing/2014/main" id="{97F63355-21F8-4037-9F9D-DB538F0866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73405"/>
            <a:ext cx="2590800" cy="159639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39041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FF4544C-1FB1-4ABA-8848-BF12CB7210D2}"/>
              </a:ext>
            </a:extLst>
          </p:cNvPr>
          <p:cNvSpPr>
            <a:spLocks noGrp="1"/>
          </p:cNvSpPr>
          <p:nvPr>
            <p:ph type="dt" sz="half" idx="10"/>
          </p:nvPr>
        </p:nvSpPr>
        <p:spPr/>
        <p:txBody>
          <a:bodyPr/>
          <a:lstStyle/>
          <a:p>
            <a:fld id="{D0DDA1E1-02A2-412A-A1CE-DF9C63FB8D0A}" type="datetime1">
              <a:rPr lang="en-US" altLang="en-US" smtClean="0"/>
              <a:pPr/>
              <a:t>2/25/2020</a:t>
            </a:fld>
            <a:endParaRPr lang="en-US" altLang="en-US"/>
          </a:p>
        </p:txBody>
      </p:sp>
      <p:sp>
        <p:nvSpPr>
          <p:cNvPr id="5" name="Slide Number Placeholder 4">
            <a:extLst>
              <a:ext uri="{FF2B5EF4-FFF2-40B4-BE49-F238E27FC236}">
                <a16:creationId xmlns:a16="http://schemas.microsoft.com/office/drawing/2014/main" id="{F52014F9-6E2A-44D5-A2FD-72763E3B8EC6}"/>
              </a:ext>
            </a:extLst>
          </p:cNvPr>
          <p:cNvSpPr>
            <a:spLocks noGrp="1"/>
          </p:cNvSpPr>
          <p:nvPr>
            <p:ph type="sldNum" sz="quarter" idx="12"/>
          </p:nvPr>
        </p:nvSpPr>
        <p:spPr/>
        <p:txBody>
          <a:bodyPr/>
          <a:lstStyle/>
          <a:p>
            <a:fld id="{0741B391-B6E4-4550-A2DB-538059D94534}" type="slidenum">
              <a:rPr lang="en-US" altLang="en-US" smtClean="0"/>
              <a:pPr/>
              <a:t>29</a:t>
            </a:fld>
            <a:endParaRPr lang="en-US" altLang="en-US"/>
          </a:p>
        </p:txBody>
      </p:sp>
      <p:pic>
        <p:nvPicPr>
          <p:cNvPr id="6" name="Content Placeholder 5" descr="Image result for sayings about parent engagement in school">
            <a:extLst>
              <a:ext uri="{FF2B5EF4-FFF2-40B4-BE49-F238E27FC236}">
                <a16:creationId xmlns:a16="http://schemas.microsoft.com/office/drawing/2014/main" id="{C1D06935-137E-4855-8BE6-E9A5AB8D55E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92875"/>
          </a:xfrm>
          <a:prstGeom prst="rect">
            <a:avLst/>
          </a:prstGeom>
          <a:noFill/>
          <a:ln>
            <a:noFill/>
          </a:ln>
        </p:spPr>
      </p:pic>
    </p:spTree>
    <p:extLst>
      <p:ext uri="{BB962C8B-B14F-4D97-AF65-F5344CB8AC3E}">
        <p14:creationId xmlns:p14="http://schemas.microsoft.com/office/powerpoint/2010/main" val="8468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6F384C-9C8B-438B-A981-F6F395E7477F}"/>
              </a:ext>
            </a:extLst>
          </p:cNvPr>
          <p:cNvSpPr>
            <a:spLocks noGrp="1"/>
          </p:cNvSpPr>
          <p:nvPr>
            <p:ph type="sldNum" sz="quarter" idx="12"/>
          </p:nvPr>
        </p:nvSpPr>
        <p:spPr/>
        <p:txBody>
          <a:bodyPr/>
          <a:lstStyle/>
          <a:p>
            <a:fld id="{5A341859-C007-49C7-BCB9-547F7EC3E56A}" type="slidenum">
              <a:rPr lang="en-US" altLang="en-US" smtClean="0"/>
              <a:pPr/>
              <a:t>3</a:t>
            </a:fld>
            <a:endParaRPr lang="en-US" altLang="en-US"/>
          </a:p>
        </p:txBody>
      </p:sp>
      <p:pic>
        <p:nvPicPr>
          <p:cNvPr id="4" name="Picture 3" descr="Image result for images for kindergarten registration">
            <a:extLst>
              <a:ext uri="{FF2B5EF4-FFF2-40B4-BE49-F238E27FC236}">
                <a16:creationId xmlns:a16="http://schemas.microsoft.com/office/drawing/2014/main" id="{55AB0471-4B81-413F-9AAE-08B5576F474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7700" y="1600827"/>
            <a:ext cx="5867400" cy="2514600"/>
          </a:xfrm>
          <a:prstGeom prst="rect">
            <a:avLst/>
          </a:prstGeom>
          <a:noFill/>
          <a:ln>
            <a:noFill/>
          </a:ln>
        </p:spPr>
      </p:pic>
      <p:sp>
        <p:nvSpPr>
          <p:cNvPr id="5" name="Rectangle 4">
            <a:extLst>
              <a:ext uri="{FF2B5EF4-FFF2-40B4-BE49-F238E27FC236}">
                <a16:creationId xmlns:a16="http://schemas.microsoft.com/office/drawing/2014/main" id="{C6EDEF46-3C5D-44A3-8833-437BA53F9CD6}"/>
              </a:ext>
            </a:extLst>
          </p:cNvPr>
          <p:cNvSpPr/>
          <p:nvPr/>
        </p:nvSpPr>
        <p:spPr>
          <a:xfrm>
            <a:off x="1638300" y="3199390"/>
            <a:ext cx="5867400" cy="2308324"/>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latin typeface="Century Gothic" panose="020B0502020202020204" pitchFamily="34" charset="0"/>
              </a:rPr>
              <a:t>Information and Resources Available </a:t>
            </a:r>
            <a:r>
              <a:rPr lang="en-US" dirty="0">
                <a:hlinkClick r:id="rId3"/>
              </a:rPr>
              <a:t>here</a:t>
            </a:r>
            <a:endParaRPr lang="en-US" dirty="0"/>
          </a:p>
        </p:txBody>
      </p:sp>
      <p:pic>
        <p:nvPicPr>
          <p:cNvPr id="2" name="Picture 1">
            <a:extLst>
              <a:ext uri="{FF2B5EF4-FFF2-40B4-BE49-F238E27FC236}">
                <a16:creationId xmlns:a16="http://schemas.microsoft.com/office/drawing/2014/main" id="{07A7E157-7F9F-48D2-BCE7-1C629E9F0A7D}"/>
              </a:ext>
            </a:extLst>
          </p:cNvPr>
          <p:cNvPicPr>
            <a:picLocks noChangeAspect="1"/>
          </p:cNvPicPr>
          <p:nvPr/>
        </p:nvPicPr>
        <p:blipFill>
          <a:blip r:embed="rId4"/>
          <a:stretch>
            <a:fillRect/>
          </a:stretch>
        </p:blipFill>
        <p:spPr>
          <a:xfrm>
            <a:off x="3657600" y="2105652"/>
            <a:ext cx="5029200" cy="2247900"/>
          </a:xfrm>
          <a:prstGeom prst="rect">
            <a:avLst/>
          </a:prstGeom>
          <a:ln>
            <a:noFill/>
          </a:ln>
          <a:effectLst>
            <a:softEdge rad="112500"/>
          </a:effectLst>
        </p:spPr>
      </p:pic>
      <p:sp>
        <p:nvSpPr>
          <p:cNvPr id="6" name="TextBox 5">
            <a:extLst>
              <a:ext uri="{FF2B5EF4-FFF2-40B4-BE49-F238E27FC236}">
                <a16:creationId xmlns:a16="http://schemas.microsoft.com/office/drawing/2014/main" id="{7D7F928F-3909-4B95-A6B3-EB1A128FED41}"/>
              </a:ext>
            </a:extLst>
          </p:cNvPr>
          <p:cNvSpPr txBox="1"/>
          <p:nvPr/>
        </p:nvSpPr>
        <p:spPr>
          <a:xfrm>
            <a:off x="6553200" y="4106960"/>
            <a:ext cx="2438400" cy="21382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5904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B07DA-6F6D-4B84-B755-5BA38EE99211}"/>
              </a:ext>
            </a:extLst>
          </p:cNvPr>
          <p:cNvSpPr>
            <a:spLocks noGrp="1"/>
          </p:cNvSpPr>
          <p:nvPr>
            <p:ph type="title"/>
          </p:nvPr>
        </p:nvSpPr>
        <p:spPr>
          <a:xfrm>
            <a:off x="318655" y="-2062163"/>
            <a:ext cx="8077200" cy="1143000"/>
          </a:xfrm>
        </p:spPr>
        <p:txBody>
          <a:bodyPr/>
          <a:lstStyle/>
          <a:p>
            <a:endParaRPr lang="en-US" dirty="0"/>
          </a:p>
        </p:txBody>
      </p:sp>
      <p:sp>
        <p:nvSpPr>
          <p:cNvPr id="3" name="Content Placeholder 2">
            <a:extLst>
              <a:ext uri="{FF2B5EF4-FFF2-40B4-BE49-F238E27FC236}">
                <a16:creationId xmlns:a16="http://schemas.microsoft.com/office/drawing/2014/main" id="{317DAABC-2A80-4D45-BC62-6C97F9C52DCC}"/>
              </a:ext>
            </a:extLst>
          </p:cNvPr>
          <p:cNvSpPr>
            <a:spLocks noGrp="1"/>
          </p:cNvSpPr>
          <p:nvPr>
            <p:ph idx="1"/>
          </p:nvPr>
        </p:nvSpPr>
        <p:spPr/>
        <p:txBody>
          <a:bodyPr/>
          <a:lstStyle/>
          <a:p>
            <a:pPr>
              <a:buNone/>
            </a:pPr>
            <a:r>
              <a:rPr lang="en-US" sz="1400" b="1" dirty="0">
                <a:solidFill>
                  <a:schemeClr val="bg1">
                    <a:lumMod val="50000"/>
                  </a:schemeClr>
                </a:solidFill>
                <a:latin typeface="Century Gothic" panose="020B0502020202020204" pitchFamily="34" charset="0"/>
              </a:rPr>
              <a:t>A typical Kindergarten Day</a:t>
            </a:r>
          </a:p>
          <a:p>
            <a:pPr>
              <a:buNone/>
            </a:pPr>
            <a:r>
              <a:rPr lang="en-US" sz="1400" dirty="0">
                <a:solidFill>
                  <a:srgbClr val="0066FF"/>
                </a:solidFill>
                <a:latin typeface="Century Gothic" panose="020B0502020202020204" pitchFamily="34" charset="0"/>
              </a:rPr>
              <a:t>7:30-8:00   </a:t>
            </a:r>
            <a:r>
              <a:rPr lang="en-US" sz="1400" b="1" dirty="0">
                <a:solidFill>
                  <a:srgbClr val="0066FF"/>
                </a:solidFill>
                <a:latin typeface="Century Gothic" panose="020B0502020202020204" pitchFamily="34" charset="0"/>
              </a:rPr>
              <a:t>Arrival &amp; Independent Activity</a:t>
            </a:r>
          </a:p>
          <a:p>
            <a:pPr>
              <a:buNone/>
            </a:pPr>
            <a:r>
              <a:rPr lang="en-US" sz="1400" dirty="0">
                <a:solidFill>
                  <a:srgbClr val="FF33CC"/>
                </a:solidFill>
                <a:latin typeface="Century Gothic" panose="020B0502020202020204" pitchFamily="34" charset="0"/>
              </a:rPr>
              <a:t>8:00           </a:t>
            </a:r>
            <a:r>
              <a:rPr lang="en-US" sz="1400" b="1" dirty="0">
                <a:solidFill>
                  <a:srgbClr val="FF33CC"/>
                </a:solidFill>
                <a:latin typeface="Century Gothic" panose="020B0502020202020204" pitchFamily="34" charset="0"/>
              </a:rPr>
              <a:t>School Starts</a:t>
            </a:r>
          </a:p>
          <a:p>
            <a:pPr>
              <a:buNone/>
            </a:pPr>
            <a:r>
              <a:rPr lang="en-US" sz="1400" dirty="0">
                <a:solidFill>
                  <a:srgbClr val="00B050"/>
                </a:solidFill>
                <a:latin typeface="Century Gothic" panose="020B0502020202020204" pitchFamily="34" charset="0"/>
              </a:rPr>
              <a:t>8:00-8:10  </a:t>
            </a:r>
            <a:r>
              <a:rPr lang="en-US" sz="1400" b="1" dirty="0">
                <a:solidFill>
                  <a:srgbClr val="00B050"/>
                </a:solidFill>
                <a:latin typeface="Century Gothic" panose="020B0502020202020204" pitchFamily="34" charset="0"/>
              </a:rPr>
              <a:t>Attendance &amp; Announcements</a:t>
            </a:r>
          </a:p>
          <a:p>
            <a:pPr>
              <a:buNone/>
            </a:pPr>
            <a:r>
              <a:rPr lang="en-US" sz="1400" dirty="0">
                <a:solidFill>
                  <a:srgbClr val="FFC000"/>
                </a:solidFill>
                <a:latin typeface="Century Gothic" panose="020B0502020202020204" pitchFamily="34" charset="0"/>
              </a:rPr>
              <a:t>8:10-9:10  </a:t>
            </a:r>
            <a:r>
              <a:rPr lang="en-US" sz="1400" b="1" dirty="0">
                <a:solidFill>
                  <a:srgbClr val="FFC000"/>
                </a:solidFill>
                <a:latin typeface="Century Gothic" panose="020B0502020202020204" pitchFamily="34" charset="0"/>
              </a:rPr>
              <a:t>Whole Group Reading &amp; Language Arts (Bookworms)</a:t>
            </a:r>
          </a:p>
          <a:p>
            <a:pPr>
              <a:buNone/>
            </a:pPr>
            <a:r>
              <a:rPr lang="en-US" sz="1400" dirty="0">
                <a:solidFill>
                  <a:srgbClr val="CC6600"/>
                </a:solidFill>
                <a:latin typeface="Century Gothic" panose="020B0502020202020204" pitchFamily="34" charset="0"/>
              </a:rPr>
              <a:t>9:10-10:00 </a:t>
            </a:r>
            <a:r>
              <a:rPr lang="en-US" sz="1400" b="1" dirty="0">
                <a:solidFill>
                  <a:srgbClr val="CC6600"/>
                </a:solidFill>
                <a:latin typeface="Century Gothic" panose="020B0502020202020204" pitchFamily="34" charset="0"/>
              </a:rPr>
              <a:t>Small Group Reading </a:t>
            </a:r>
            <a:br>
              <a:rPr lang="en-US" sz="1400" dirty="0">
                <a:solidFill>
                  <a:srgbClr val="CC6600"/>
                </a:solidFill>
                <a:latin typeface="Century Gothic" panose="020B0502020202020204" pitchFamily="34" charset="0"/>
              </a:rPr>
            </a:br>
            <a:r>
              <a:rPr lang="en-US" sz="1400" dirty="0">
                <a:solidFill>
                  <a:srgbClr val="CC6600"/>
                </a:solidFill>
                <a:latin typeface="Century Gothic" panose="020B0502020202020204" pitchFamily="34" charset="0"/>
              </a:rPr>
              <a:t>                   activities tailored for individual student progress</a:t>
            </a:r>
          </a:p>
          <a:p>
            <a:pPr>
              <a:buNone/>
            </a:pPr>
            <a:r>
              <a:rPr lang="en-US" sz="1400" dirty="0">
                <a:solidFill>
                  <a:srgbClr val="009900"/>
                </a:solidFill>
                <a:latin typeface="Century Gothic" panose="020B0502020202020204" pitchFamily="34" charset="0"/>
              </a:rPr>
              <a:t>10:00-10:30 </a:t>
            </a:r>
            <a:r>
              <a:rPr lang="en-US" sz="1400" b="1" dirty="0">
                <a:solidFill>
                  <a:srgbClr val="009900"/>
                </a:solidFill>
                <a:latin typeface="Century Gothic" panose="020B0502020202020204" pitchFamily="34" charset="0"/>
              </a:rPr>
              <a:t>Science and Social Studies-integrated into reading and writing</a:t>
            </a:r>
          </a:p>
          <a:p>
            <a:pPr>
              <a:buNone/>
            </a:pPr>
            <a:r>
              <a:rPr lang="en-US" sz="1400" dirty="0">
                <a:solidFill>
                  <a:schemeClr val="accent6">
                    <a:lumMod val="60000"/>
                    <a:lumOff val="40000"/>
                  </a:schemeClr>
                </a:solidFill>
                <a:latin typeface="Century Gothic" panose="020B0502020202020204" pitchFamily="34" charset="0"/>
              </a:rPr>
              <a:t>10:30-10:45 </a:t>
            </a:r>
            <a:r>
              <a:rPr lang="en-US" sz="1400" b="1" dirty="0">
                <a:solidFill>
                  <a:schemeClr val="accent6">
                    <a:lumMod val="60000"/>
                    <a:lumOff val="40000"/>
                  </a:schemeClr>
                </a:solidFill>
                <a:latin typeface="Century Gothic" panose="020B0502020202020204" pitchFamily="34" charset="0"/>
              </a:rPr>
              <a:t>Recess (Additional Power Breaks throughout day)</a:t>
            </a:r>
          </a:p>
          <a:p>
            <a:pPr>
              <a:buNone/>
            </a:pPr>
            <a:r>
              <a:rPr lang="en-US" sz="1400" dirty="0">
                <a:solidFill>
                  <a:schemeClr val="accent1">
                    <a:lumMod val="50000"/>
                  </a:schemeClr>
                </a:solidFill>
                <a:latin typeface="Century Gothic" panose="020B0502020202020204" pitchFamily="34" charset="0"/>
              </a:rPr>
              <a:t>10:45-11:15 </a:t>
            </a:r>
            <a:r>
              <a:rPr lang="en-US" sz="1400" b="1" dirty="0">
                <a:solidFill>
                  <a:schemeClr val="accent1">
                    <a:lumMod val="50000"/>
                  </a:schemeClr>
                </a:solidFill>
                <a:latin typeface="Century Gothic" panose="020B0502020202020204" pitchFamily="34" charset="0"/>
              </a:rPr>
              <a:t>Lunch </a:t>
            </a:r>
          </a:p>
          <a:p>
            <a:pPr>
              <a:buNone/>
            </a:pPr>
            <a:r>
              <a:rPr lang="en-US" sz="1400" dirty="0">
                <a:solidFill>
                  <a:srgbClr val="FF9900"/>
                </a:solidFill>
                <a:latin typeface="Century Gothic" panose="020B0502020202020204" pitchFamily="34" charset="0"/>
              </a:rPr>
              <a:t>11:30-12:15 </a:t>
            </a:r>
            <a:r>
              <a:rPr lang="en-US" sz="1400" b="1" dirty="0">
                <a:solidFill>
                  <a:srgbClr val="FF9900"/>
                </a:solidFill>
                <a:latin typeface="Century Gothic" panose="020B0502020202020204" pitchFamily="34" charset="0"/>
              </a:rPr>
              <a:t>Specials (PE, Music, Art, Media Center, Guidance, STEM)</a:t>
            </a:r>
          </a:p>
          <a:p>
            <a:pPr>
              <a:buNone/>
            </a:pPr>
            <a:r>
              <a:rPr lang="en-US" sz="1400" dirty="0">
                <a:solidFill>
                  <a:srgbClr val="9900FF"/>
                </a:solidFill>
                <a:latin typeface="Century Gothic" panose="020B0502020202020204" pitchFamily="34" charset="0"/>
              </a:rPr>
              <a:t>12:15-1:15  </a:t>
            </a:r>
            <a:r>
              <a:rPr lang="en-US" sz="1400" b="1" dirty="0">
                <a:solidFill>
                  <a:srgbClr val="9900FF"/>
                </a:solidFill>
                <a:latin typeface="Century Gothic" panose="020B0502020202020204" pitchFamily="34" charset="0"/>
              </a:rPr>
              <a:t>Whole Group Math</a:t>
            </a:r>
          </a:p>
          <a:p>
            <a:pPr>
              <a:buNone/>
            </a:pPr>
            <a:r>
              <a:rPr lang="en-US" sz="1400" dirty="0">
                <a:solidFill>
                  <a:srgbClr val="0066FF"/>
                </a:solidFill>
                <a:latin typeface="Century Gothic" panose="020B0502020202020204" pitchFamily="34" charset="0"/>
              </a:rPr>
              <a:t>1:15-2:00   	</a:t>
            </a:r>
            <a:r>
              <a:rPr lang="en-US" sz="1400" b="1" dirty="0">
                <a:solidFill>
                  <a:srgbClr val="0066FF"/>
                </a:solidFill>
                <a:latin typeface="Century Gothic" panose="020B0502020202020204" pitchFamily="34" charset="0"/>
              </a:rPr>
              <a:t>Small Group </a:t>
            </a:r>
            <a:r>
              <a:rPr lang="en-US" sz="1400" b="1" dirty="0">
                <a:solidFill>
                  <a:srgbClr val="3366CC"/>
                </a:solidFill>
                <a:latin typeface="Century Gothic" panose="020B0502020202020204" pitchFamily="34" charset="0"/>
              </a:rPr>
              <a:t>Math </a:t>
            </a:r>
            <a:br>
              <a:rPr lang="en-US" sz="1400" dirty="0">
                <a:solidFill>
                  <a:srgbClr val="3366CC"/>
                </a:solidFill>
                <a:latin typeface="Century Gothic" panose="020B0502020202020204" pitchFamily="34" charset="0"/>
              </a:rPr>
            </a:br>
            <a:r>
              <a:rPr lang="en-US" sz="1400" dirty="0">
                <a:solidFill>
                  <a:srgbClr val="3366CC"/>
                </a:solidFill>
                <a:latin typeface="Century Gothic" panose="020B0502020202020204" pitchFamily="34" charset="0"/>
              </a:rPr>
              <a:t>                   activities tailored for individual student progress</a:t>
            </a:r>
          </a:p>
          <a:p>
            <a:pPr>
              <a:buNone/>
            </a:pPr>
            <a:r>
              <a:rPr lang="en-US" sz="1400" dirty="0">
                <a:solidFill>
                  <a:srgbClr val="336600"/>
                </a:solidFill>
                <a:latin typeface="Century Gothic" panose="020B0502020202020204" pitchFamily="34" charset="0"/>
              </a:rPr>
              <a:t>2:00-2:15    </a:t>
            </a:r>
            <a:r>
              <a:rPr lang="en-US" sz="1400" b="1" dirty="0">
                <a:solidFill>
                  <a:srgbClr val="336600"/>
                </a:solidFill>
                <a:latin typeface="Century Gothic" panose="020B0502020202020204" pitchFamily="34" charset="0"/>
              </a:rPr>
              <a:t>Prepare for end of the day/Read Aloud</a:t>
            </a:r>
          </a:p>
          <a:p>
            <a:pPr>
              <a:buNone/>
            </a:pPr>
            <a:r>
              <a:rPr lang="en-US" sz="1400" dirty="0">
                <a:solidFill>
                  <a:srgbClr val="C00000"/>
                </a:solidFill>
                <a:latin typeface="Century Gothic" panose="020B0502020202020204" pitchFamily="34" charset="0"/>
              </a:rPr>
              <a:t>2:30           </a:t>
            </a:r>
            <a:r>
              <a:rPr lang="en-US" sz="1400" b="1" dirty="0">
                <a:solidFill>
                  <a:srgbClr val="C00000"/>
                </a:solidFill>
                <a:latin typeface="Century Gothic" panose="020B0502020202020204" pitchFamily="34" charset="0"/>
              </a:rPr>
              <a:t> Dismissal</a:t>
            </a:r>
          </a:p>
          <a:p>
            <a:pPr>
              <a:buNone/>
            </a:pPr>
            <a:endParaRPr lang="en-US" sz="1400" dirty="0">
              <a:latin typeface="Century Gothic" panose="020B0502020202020204" pitchFamily="34" charset="0"/>
            </a:endParaRPr>
          </a:p>
          <a:p>
            <a:pPr>
              <a:buNone/>
            </a:pPr>
            <a:r>
              <a:rPr lang="en-US" sz="1400" dirty="0">
                <a:latin typeface="Century Gothic" panose="020B0502020202020204" pitchFamily="34" charset="0"/>
              </a:rPr>
              <a:t>*order of events may differ from school-to-school</a:t>
            </a:r>
          </a:p>
          <a:p>
            <a:pPr marL="0" indent="0">
              <a:buNone/>
            </a:pPr>
            <a:endParaRPr lang="en-US" dirty="0"/>
          </a:p>
        </p:txBody>
      </p:sp>
      <p:sp>
        <p:nvSpPr>
          <p:cNvPr id="5" name="Slide Number Placeholder 4">
            <a:extLst>
              <a:ext uri="{FF2B5EF4-FFF2-40B4-BE49-F238E27FC236}">
                <a16:creationId xmlns:a16="http://schemas.microsoft.com/office/drawing/2014/main" id="{C70FA341-8479-492F-AA45-A4DB4753083A}"/>
              </a:ext>
            </a:extLst>
          </p:cNvPr>
          <p:cNvSpPr>
            <a:spLocks noGrp="1"/>
          </p:cNvSpPr>
          <p:nvPr>
            <p:ph type="sldNum" sz="quarter" idx="12"/>
          </p:nvPr>
        </p:nvSpPr>
        <p:spPr/>
        <p:txBody>
          <a:bodyPr/>
          <a:lstStyle/>
          <a:p>
            <a:fld id="{0741B391-B6E4-4550-A2DB-538059D94534}" type="slidenum">
              <a:rPr lang="en-US" altLang="en-US" smtClean="0"/>
              <a:pPr/>
              <a:t>4</a:t>
            </a:fld>
            <a:endParaRPr lang="en-US" altLang="en-US"/>
          </a:p>
        </p:txBody>
      </p:sp>
      <p:pic>
        <p:nvPicPr>
          <p:cNvPr id="6146" name="Picture 2" descr="Image result for images for kindergarten">
            <a:extLst>
              <a:ext uri="{FF2B5EF4-FFF2-40B4-BE49-F238E27FC236}">
                <a16:creationId xmlns:a16="http://schemas.microsoft.com/office/drawing/2014/main" id="{3AD7FC7D-CDF7-4B41-B8CB-8D00A7FAD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255" y="219075"/>
            <a:ext cx="38100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3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B540-363E-469B-8CBB-61FF45FB80A3}"/>
              </a:ext>
            </a:extLst>
          </p:cNvPr>
          <p:cNvSpPr>
            <a:spLocks noGrp="1"/>
          </p:cNvSpPr>
          <p:nvPr>
            <p:ph type="title"/>
          </p:nvPr>
        </p:nvSpPr>
        <p:spPr>
          <a:xfrm>
            <a:off x="304800" y="304800"/>
            <a:ext cx="8610600" cy="1676400"/>
          </a:xfrm>
        </p:spPr>
        <p:txBody>
          <a:bodyPr/>
          <a:lstStyle/>
          <a:p>
            <a:r>
              <a:rPr lang="en-US" sz="100" dirty="0"/>
              <a:t>.</a:t>
            </a:r>
          </a:p>
        </p:txBody>
      </p:sp>
      <p:sp>
        <p:nvSpPr>
          <p:cNvPr id="3" name="Content Placeholder 2">
            <a:extLst>
              <a:ext uri="{FF2B5EF4-FFF2-40B4-BE49-F238E27FC236}">
                <a16:creationId xmlns:a16="http://schemas.microsoft.com/office/drawing/2014/main" id="{2F5DA70F-267F-4647-8CBF-910F09AEA9A0}"/>
              </a:ext>
            </a:extLst>
          </p:cNvPr>
          <p:cNvSpPr>
            <a:spLocks noGrp="1"/>
          </p:cNvSpPr>
          <p:nvPr>
            <p:ph idx="1"/>
          </p:nvPr>
        </p:nvSpPr>
        <p:spPr>
          <a:xfrm>
            <a:off x="152400" y="1981200"/>
            <a:ext cx="8610600" cy="4000500"/>
          </a:xfrm>
        </p:spPr>
        <p:txBody>
          <a:bodyPr/>
          <a:lstStyle/>
          <a:p>
            <a:pPr marL="0" indent="0">
              <a:buNone/>
            </a:pPr>
            <a:r>
              <a:rPr lang="en-US" b="1" dirty="0">
                <a:latin typeface="Century Gothic" panose="020B0502020202020204" pitchFamily="34" charset="0"/>
              </a:rPr>
              <a:t>Breakfast &amp; Lunch</a:t>
            </a:r>
          </a:p>
          <a:p>
            <a:pPr marL="0" indent="0">
              <a:buNone/>
            </a:pPr>
            <a:r>
              <a:rPr lang="en-US" sz="1400" dirty="0">
                <a:latin typeface="Century Gothic" panose="020B0502020202020204" pitchFamily="34" charset="0"/>
              </a:rPr>
              <a:t>Menus &amp; other details available on Paulding County School District Website</a:t>
            </a:r>
          </a:p>
          <a:p>
            <a:pPr marL="0" indent="0">
              <a:buNone/>
            </a:pPr>
            <a:r>
              <a:rPr lang="en-US" sz="1400" b="1" dirty="0">
                <a:solidFill>
                  <a:srgbClr val="CC6600"/>
                </a:solidFill>
                <a:latin typeface="Century Gothic" panose="020B0502020202020204" pitchFamily="34" charset="0"/>
              </a:rPr>
              <a:t>Information available </a:t>
            </a:r>
            <a:r>
              <a:rPr lang="en-US" sz="1400" b="1" dirty="0">
                <a:solidFill>
                  <a:srgbClr val="CC6600"/>
                </a:solidFill>
                <a:latin typeface="Century Gothic" panose="020B0502020202020204" pitchFamily="34" charset="0"/>
                <a:hlinkClick r:id="rId2"/>
              </a:rPr>
              <a:t>here</a:t>
            </a:r>
            <a:r>
              <a:rPr lang="en-US" sz="1400" b="1" dirty="0">
                <a:solidFill>
                  <a:srgbClr val="CC6600"/>
                </a:solidFill>
                <a:latin typeface="Century Gothic" panose="020B0502020202020204" pitchFamily="34" charset="0"/>
              </a:rPr>
              <a:t>.</a:t>
            </a:r>
            <a:br>
              <a:rPr lang="en-US" sz="1400" b="1" dirty="0">
                <a:solidFill>
                  <a:srgbClr val="CC6600"/>
                </a:solidFill>
                <a:latin typeface="Century Gothic" panose="020B0502020202020204" pitchFamily="34" charset="0"/>
              </a:rPr>
            </a:br>
            <a:endParaRPr lang="en-US" sz="1400" b="1" dirty="0">
              <a:solidFill>
                <a:srgbClr val="CC6600"/>
              </a:solidFill>
              <a:latin typeface="Century Gothic" panose="020B0502020202020204" pitchFamily="34" charset="0"/>
            </a:endParaRPr>
          </a:p>
          <a:p>
            <a:pPr marL="0" indent="0">
              <a:buNone/>
            </a:pPr>
            <a:r>
              <a:rPr lang="en-US" sz="1400" b="1" dirty="0">
                <a:solidFill>
                  <a:schemeClr val="accent6">
                    <a:lumMod val="60000"/>
                    <a:lumOff val="40000"/>
                  </a:schemeClr>
                </a:solidFill>
                <a:latin typeface="Century Gothic" panose="020B0502020202020204" pitchFamily="34" charset="0"/>
              </a:rPr>
              <a:t>Free &amp; Reduced Lunch </a:t>
            </a:r>
          </a:p>
          <a:p>
            <a:pPr>
              <a:buFont typeface="Wingdings" panose="05000000000000000000" pitchFamily="2" charset="2"/>
              <a:buChar char="ü"/>
            </a:pPr>
            <a:r>
              <a:rPr lang="en-US" sz="1400" dirty="0">
                <a:latin typeface="Century Gothic" panose="020B0502020202020204" pitchFamily="34" charset="0"/>
              </a:rPr>
              <a:t>information is sent home on the first day of school or during Open House</a:t>
            </a:r>
          </a:p>
          <a:p>
            <a:pPr>
              <a:buFont typeface="Wingdings" panose="05000000000000000000" pitchFamily="2" charset="2"/>
              <a:buChar char="ü"/>
            </a:pPr>
            <a:r>
              <a:rPr lang="en-US" sz="1400" dirty="0">
                <a:latin typeface="Century Gothic" panose="020B0502020202020204" pitchFamily="34" charset="0"/>
              </a:rPr>
              <a:t>apply online at HeartlandApps.com</a:t>
            </a:r>
          </a:p>
          <a:p>
            <a:pPr>
              <a:buFont typeface="Wingdings" panose="05000000000000000000" pitchFamily="2" charset="2"/>
              <a:buChar char="ü"/>
            </a:pPr>
            <a:r>
              <a:rPr lang="en-US" sz="1400" dirty="0">
                <a:latin typeface="Century Gothic" panose="020B0502020202020204" pitchFamily="34" charset="0"/>
              </a:rPr>
              <a:t>may take up to 2 weeks to receive notification of approval</a:t>
            </a:r>
          </a:p>
          <a:p>
            <a:pPr>
              <a:buFont typeface="Wingdings" panose="05000000000000000000" pitchFamily="2" charset="2"/>
              <a:buChar char="ü"/>
            </a:pPr>
            <a:r>
              <a:rPr lang="en-US" sz="1400" dirty="0">
                <a:latin typeface="Century Gothic" panose="020B0502020202020204" pitchFamily="34" charset="0"/>
              </a:rPr>
              <a:t>everyone is encouraged to apply, even if not immediately taking advantage of opportunity</a:t>
            </a:r>
          </a:p>
          <a:p>
            <a:pPr marL="0" indent="0">
              <a:buNone/>
            </a:pPr>
            <a:endParaRPr lang="en-US" sz="1400" dirty="0">
              <a:latin typeface="Century Gothic" panose="020B0502020202020204" pitchFamily="34" charset="0"/>
            </a:endParaRPr>
          </a:p>
          <a:p>
            <a:pPr marL="0" indent="0">
              <a:buNone/>
            </a:pPr>
            <a:r>
              <a:rPr lang="en-US" sz="1400" b="1" dirty="0">
                <a:solidFill>
                  <a:srgbClr val="00B050"/>
                </a:solidFill>
                <a:latin typeface="Century Gothic" panose="020B0502020202020204" pitchFamily="34" charset="0"/>
              </a:rPr>
              <a:t>If purchasing meals</a:t>
            </a:r>
          </a:p>
          <a:p>
            <a:pPr>
              <a:buFont typeface="Wingdings" panose="05000000000000000000" pitchFamily="2" charset="2"/>
              <a:buChar char="ü"/>
            </a:pPr>
            <a:r>
              <a:rPr lang="en-US" sz="1400" dirty="0">
                <a:latin typeface="Century Gothic" panose="020B0502020202020204" pitchFamily="34" charset="0"/>
              </a:rPr>
              <a:t>may be prepaid on child’s meal account online: </a:t>
            </a:r>
            <a:r>
              <a:rPr lang="en-US" sz="1350" dirty="0">
                <a:latin typeface="Century Gothic" panose="020B0502020202020204" pitchFamily="34" charset="0"/>
                <a:hlinkClick r:id="rId3"/>
              </a:rPr>
              <a:t>www.myschoolbucks.com</a:t>
            </a:r>
            <a:r>
              <a:rPr lang="en-US" sz="1350" dirty="0">
                <a:latin typeface="Century Gothic" panose="020B0502020202020204" pitchFamily="34" charset="0"/>
              </a:rPr>
              <a:t>    </a:t>
            </a:r>
          </a:p>
          <a:p>
            <a:pPr marL="0" indent="0">
              <a:buNone/>
            </a:pPr>
            <a:r>
              <a:rPr lang="en-US" sz="1400" dirty="0">
                <a:latin typeface="Century Gothic" panose="020B0502020202020204" pitchFamily="34" charset="0"/>
              </a:rPr>
              <a:t>       with MasterCard or Visa</a:t>
            </a:r>
          </a:p>
          <a:p>
            <a:pPr>
              <a:buFont typeface="Wingdings" panose="05000000000000000000" pitchFamily="2" charset="2"/>
              <a:buChar char="ü"/>
            </a:pPr>
            <a:r>
              <a:rPr lang="en-US" sz="1400" dirty="0">
                <a:latin typeface="Century Gothic" panose="020B0502020202020204" pitchFamily="34" charset="0"/>
              </a:rPr>
              <a:t>elementary students</a:t>
            </a:r>
          </a:p>
          <a:p>
            <a:pPr lvl="1">
              <a:buFont typeface="Wingdings" panose="05000000000000000000" pitchFamily="2" charset="2"/>
              <a:buChar char="ü"/>
            </a:pPr>
            <a:r>
              <a:rPr lang="en-US" sz="1400" dirty="0">
                <a:latin typeface="Century Gothic" panose="020B0502020202020204" pitchFamily="34" charset="0"/>
              </a:rPr>
              <a:t>Breakfast  $1.40</a:t>
            </a:r>
          </a:p>
          <a:p>
            <a:pPr lvl="1">
              <a:buFont typeface="Wingdings" panose="05000000000000000000" pitchFamily="2" charset="2"/>
              <a:buChar char="ü"/>
            </a:pPr>
            <a:r>
              <a:rPr lang="en-US" sz="1400" dirty="0">
                <a:latin typeface="Century Gothic" panose="020B0502020202020204" pitchFamily="34" charset="0"/>
              </a:rPr>
              <a:t>Lunch  </a:t>
            </a:r>
            <a:r>
              <a:rPr lang="en-US" sz="1400">
                <a:latin typeface="Century Gothic" panose="020B0502020202020204" pitchFamily="34" charset="0"/>
              </a:rPr>
              <a:t>$2.15</a:t>
            </a:r>
            <a:endParaRPr lang="en-US" sz="1400"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D21FFAFE-8152-4052-B025-DCE4487E5EA1}"/>
              </a:ext>
            </a:extLst>
          </p:cNvPr>
          <p:cNvSpPr>
            <a:spLocks noGrp="1"/>
          </p:cNvSpPr>
          <p:nvPr>
            <p:ph type="sldNum" sz="quarter" idx="12"/>
          </p:nvPr>
        </p:nvSpPr>
        <p:spPr/>
        <p:txBody>
          <a:bodyPr/>
          <a:lstStyle/>
          <a:p>
            <a:fld id="{0741B391-B6E4-4550-A2DB-538059D94534}" type="slidenum">
              <a:rPr lang="en-US" altLang="en-US" smtClean="0"/>
              <a:pPr/>
              <a:t>5</a:t>
            </a:fld>
            <a:endParaRPr lang="en-US" altLang="en-US"/>
          </a:p>
        </p:txBody>
      </p:sp>
      <p:pic>
        <p:nvPicPr>
          <p:cNvPr id="6" name="Picture 5" descr="Image result for images for kindergarten snack time">
            <a:extLst>
              <a:ext uri="{FF2B5EF4-FFF2-40B4-BE49-F238E27FC236}">
                <a16:creationId xmlns:a16="http://schemas.microsoft.com/office/drawing/2014/main" id="{BA14377B-1158-4937-BD1F-DF002680A1E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95300"/>
            <a:ext cx="5638800" cy="1485900"/>
          </a:xfrm>
          <a:prstGeom prst="rect">
            <a:avLst/>
          </a:prstGeom>
          <a:noFill/>
          <a:ln>
            <a:noFill/>
          </a:ln>
        </p:spPr>
      </p:pic>
    </p:spTree>
    <p:extLst>
      <p:ext uri="{BB962C8B-B14F-4D97-AF65-F5344CB8AC3E}">
        <p14:creationId xmlns:p14="http://schemas.microsoft.com/office/powerpoint/2010/main" val="190523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5A1C8B-6A95-41D5-AE6C-070EDB0EEFD3}"/>
              </a:ext>
            </a:extLst>
          </p:cNvPr>
          <p:cNvPicPr>
            <a:picLocks noChangeAspect="1"/>
          </p:cNvPicPr>
          <p:nvPr/>
        </p:nvPicPr>
        <p:blipFill>
          <a:blip r:embed="rId2"/>
          <a:stretch>
            <a:fillRect/>
          </a:stretch>
        </p:blipFill>
        <p:spPr>
          <a:xfrm>
            <a:off x="7679635" y="3581400"/>
            <a:ext cx="762000" cy="695325"/>
          </a:xfrm>
          <a:prstGeom prst="rect">
            <a:avLst/>
          </a:prstGeom>
        </p:spPr>
      </p:pic>
      <p:sp>
        <p:nvSpPr>
          <p:cNvPr id="2" name="Title 1">
            <a:extLst>
              <a:ext uri="{FF2B5EF4-FFF2-40B4-BE49-F238E27FC236}">
                <a16:creationId xmlns:a16="http://schemas.microsoft.com/office/drawing/2014/main" id="{4F305A7C-FD28-40DD-B7C1-F374816788ED}"/>
              </a:ext>
            </a:extLst>
          </p:cNvPr>
          <p:cNvSpPr>
            <a:spLocks noGrp="1"/>
          </p:cNvSpPr>
          <p:nvPr>
            <p:ph type="title"/>
          </p:nvPr>
        </p:nvSpPr>
        <p:spPr>
          <a:xfrm>
            <a:off x="630238" y="457200"/>
            <a:ext cx="2949575" cy="3124200"/>
          </a:xfrm>
        </p:spPr>
        <p:txBody>
          <a:bodyPr/>
          <a:lstStyle/>
          <a:p>
            <a:r>
              <a:rPr lang="en-US" sz="100" dirty="0"/>
              <a:t>.</a:t>
            </a:r>
          </a:p>
        </p:txBody>
      </p:sp>
      <p:sp>
        <p:nvSpPr>
          <p:cNvPr id="3" name="Content Placeholder 2">
            <a:extLst>
              <a:ext uri="{FF2B5EF4-FFF2-40B4-BE49-F238E27FC236}">
                <a16:creationId xmlns:a16="http://schemas.microsoft.com/office/drawing/2014/main" id="{FB5C3C2F-C73A-4869-A903-7766E49B7C1F}"/>
              </a:ext>
            </a:extLst>
          </p:cNvPr>
          <p:cNvSpPr>
            <a:spLocks noGrp="1"/>
          </p:cNvSpPr>
          <p:nvPr>
            <p:ph idx="1"/>
          </p:nvPr>
        </p:nvSpPr>
        <p:spPr>
          <a:xfrm>
            <a:off x="3887788" y="987425"/>
            <a:ext cx="5103812" cy="5337175"/>
          </a:xfrm>
        </p:spPr>
        <p:txBody>
          <a:bodyPr/>
          <a:lstStyle/>
          <a:p>
            <a:pPr>
              <a:buFont typeface="Wingdings" panose="05000000000000000000" pitchFamily="2" charset="2"/>
              <a:buChar char="ü"/>
            </a:pPr>
            <a:r>
              <a:rPr lang="en-US" sz="1800" b="1" dirty="0">
                <a:latin typeface="Century Gothic" panose="020B0502020202020204" pitchFamily="34" charset="0"/>
              </a:rPr>
              <a:t>All families should complete a </a:t>
            </a:r>
            <a:br>
              <a:rPr lang="en-US" sz="1800" b="1" dirty="0">
                <a:latin typeface="Century Gothic" panose="020B0502020202020204" pitchFamily="34" charset="0"/>
              </a:rPr>
            </a:br>
            <a:r>
              <a:rPr lang="en-US" sz="1800" b="1" dirty="0">
                <a:latin typeface="Century Gothic" panose="020B0502020202020204" pitchFamily="34" charset="0"/>
              </a:rPr>
              <a:t>car-rider form</a:t>
            </a:r>
          </a:p>
          <a:p>
            <a:pPr lvl="1">
              <a:buFont typeface="Wingdings" panose="05000000000000000000" pitchFamily="2" charset="2"/>
              <a:buChar char="ü"/>
            </a:pPr>
            <a:r>
              <a:rPr lang="en-US" sz="1400" dirty="0">
                <a:latin typeface="Century Gothic" panose="020B0502020202020204" pitchFamily="34" charset="0"/>
              </a:rPr>
              <a:t>Includes details of who may/may not pick up your child, emergency contact numbers, and other information to ensure the utmost in safety for your child</a:t>
            </a:r>
          </a:p>
          <a:p>
            <a:pPr marL="0" indent="0">
              <a:buNone/>
            </a:pPr>
            <a:endParaRPr lang="en-US" sz="1800" b="1" dirty="0">
              <a:latin typeface="Century Gothic" panose="020B0502020202020204" pitchFamily="34" charset="0"/>
            </a:endParaRPr>
          </a:p>
          <a:p>
            <a:pPr>
              <a:buFont typeface="Wingdings" panose="05000000000000000000" pitchFamily="2" charset="2"/>
              <a:buChar char="ü"/>
            </a:pPr>
            <a:r>
              <a:rPr lang="en-US" sz="1800" b="1" dirty="0">
                <a:latin typeface="Century Gothic" panose="020B0502020202020204" pitchFamily="34" charset="0"/>
              </a:rPr>
              <a:t>Taking the bus?</a:t>
            </a:r>
          </a:p>
          <a:p>
            <a:pPr lvl="1">
              <a:buFont typeface="Wingdings" panose="05000000000000000000" pitchFamily="2" charset="2"/>
              <a:buChar char="ü"/>
            </a:pPr>
            <a:r>
              <a:rPr lang="en-US" sz="1400" dirty="0">
                <a:latin typeface="Century Gothic" panose="020B0502020202020204" pitchFamily="34" charset="0"/>
              </a:rPr>
              <a:t>find the school that serves where you live, and when and where the bus will stop to pick-up, drop-off students</a:t>
            </a:r>
          </a:p>
          <a:p>
            <a:pPr lvl="1">
              <a:buFont typeface="Wingdings" panose="05000000000000000000" pitchFamily="2" charset="2"/>
              <a:buChar char="ü"/>
            </a:pPr>
            <a:r>
              <a:rPr lang="en-US" sz="1400" dirty="0">
                <a:latin typeface="Century Gothic" panose="020B0502020202020204" pitchFamily="34" charset="0"/>
              </a:rPr>
              <a:t>Download: Here Come the Bus App  </a:t>
            </a:r>
          </a:p>
          <a:p>
            <a:pPr marL="457200" lvl="1" indent="0">
              <a:buNone/>
            </a:pPr>
            <a:endParaRPr lang="en-US" sz="1400" dirty="0">
              <a:latin typeface="Century Gothic" panose="020B0502020202020204" pitchFamily="34" charset="0"/>
            </a:endParaRPr>
          </a:p>
          <a:p>
            <a:pPr marL="457200" lvl="1" indent="0">
              <a:buNone/>
            </a:pPr>
            <a:r>
              <a:rPr lang="en-US" sz="1400" dirty="0">
                <a:latin typeface="Century Gothic" panose="020B0502020202020204" pitchFamily="34" charset="0"/>
              </a:rPr>
              <a:t>Information available </a:t>
            </a:r>
            <a:r>
              <a:rPr lang="en-US" sz="1400" dirty="0">
                <a:latin typeface="Century Gothic" panose="020B0502020202020204" pitchFamily="34" charset="0"/>
                <a:hlinkClick r:id="rId3"/>
              </a:rPr>
              <a:t>here</a:t>
            </a:r>
            <a:r>
              <a:rPr lang="en-US" sz="1400" dirty="0">
                <a:latin typeface="Century Gothic" panose="020B0502020202020204" pitchFamily="34" charset="0"/>
              </a:rPr>
              <a:t>.</a:t>
            </a:r>
          </a:p>
          <a:p>
            <a:pPr marL="457200" lvl="1" indent="0">
              <a:buNone/>
            </a:pPr>
            <a:endParaRPr lang="en-US" sz="1400" dirty="0">
              <a:latin typeface="Century Gothic" panose="020B0502020202020204" pitchFamily="34" charset="0"/>
            </a:endParaRPr>
          </a:p>
          <a:p>
            <a:pPr marL="457200" lvl="1" indent="0">
              <a:buNone/>
            </a:pPr>
            <a:r>
              <a:rPr lang="en-US" sz="1200" dirty="0">
                <a:latin typeface="Century Gothic" panose="020B0502020202020204" pitchFamily="34" charset="0"/>
              </a:rPr>
              <a:t>Please note that the information is </a:t>
            </a:r>
            <a:br>
              <a:rPr lang="en-US" sz="1200" dirty="0">
                <a:latin typeface="Century Gothic" panose="020B0502020202020204" pitchFamily="34" charset="0"/>
              </a:rPr>
            </a:br>
            <a:r>
              <a:rPr lang="en-US" sz="1200" dirty="0">
                <a:latin typeface="Century Gothic" panose="020B0502020202020204" pitchFamily="34" charset="0"/>
              </a:rPr>
              <a:t>subject to change for the </a:t>
            </a:r>
            <a:br>
              <a:rPr lang="en-US" sz="1200" dirty="0">
                <a:latin typeface="Century Gothic" panose="020B0502020202020204" pitchFamily="34" charset="0"/>
              </a:rPr>
            </a:br>
            <a:r>
              <a:rPr lang="en-US" sz="1200" dirty="0">
                <a:latin typeface="Century Gothic" panose="020B0502020202020204" pitchFamily="34" charset="0"/>
              </a:rPr>
              <a:t>2020-2021 school year.</a:t>
            </a:r>
          </a:p>
          <a:p>
            <a:pPr marL="457200" lvl="1" indent="0">
              <a:buNone/>
            </a:pPr>
            <a:r>
              <a:rPr lang="en-US" sz="1400" dirty="0">
                <a:latin typeface="Century Gothic" panose="020B0502020202020204" pitchFamily="34" charset="0"/>
              </a:rPr>
              <a:t>   </a:t>
            </a:r>
          </a:p>
          <a:p>
            <a:pPr marL="0" indent="0">
              <a:buNone/>
            </a:pPr>
            <a:endParaRPr lang="en-US" sz="1800" b="1" dirty="0">
              <a:latin typeface="Century Gothic" panose="020B0502020202020204" pitchFamily="34" charset="0"/>
            </a:endParaRPr>
          </a:p>
        </p:txBody>
      </p:sp>
      <p:sp>
        <p:nvSpPr>
          <p:cNvPr id="4" name="Text Placeholder 3">
            <a:extLst>
              <a:ext uri="{FF2B5EF4-FFF2-40B4-BE49-F238E27FC236}">
                <a16:creationId xmlns:a16="http://schemas.microsoft.com/office/drawing/2014/main" id="{183D3ABA-F442-4D69-97BF-CD961FD6FD1C}"/>
              </a:ext>
            </a:extLst>
          </p:cNvPr>
          <p:cNvSpPr>
            <a:spLocks noGrp="1"/>
          </p:cNvSpPr>
          <p:nvPr>
            <p:ph type="body" sz="half" idx="2"/>
          </p:nvPr>
        </p:nvSpPr>
        <p:spPr>
          <a:xfrm>
            <a:off x="630238" y="3810000"/>
            <a:ext cx="2949575" cy="2058988"/>
          </a:xfrm>
        </p:spPr>
        <p:txBody>
          <a:bodyPr/>
          <a:lstStyle/>
          <a:p>
            <a:pPr algn="ctr"/>
            <a:r>
              <a:rPr lang="en-US" sz="2400" b="1" dirty="0">
                <a:latin typeface="Century Gothic" panose="020B0502020202020204" pitchFamily="34" charset="0"/>
              </a:rPr>
              <a:t>Getting to School</a:t>
            </a:r>
          </a:p>
          <a:p>
            <a:endParaRPr lang="en-US" dirty="0">
              <a:latin typeface="Century Gothic" panose="020B0502020202020204" pitchFamily="34" charset="0"/>
            </a:endParaRPr>
          </a:p>
          <a:p>
            <a:pPr algn="ctr"/>
            <a:r>
              <a:rPr lang="en-US" dirty="0">
                <a:latin typeface="Century Gothic" panose="020B0502020202020204" pitchFamily="34" charset="0"/>
              </a:rPr>
              <a:t>Bus?</a:t>
            </a:r>
          </a:p>
          <a:p>
            <a:pPr algn="ctr"/>
            <a:r>
              <a:rPr lang="en-US" dirty="0">
                <a:latin typeface="Century Gothic" panose="020B0502020202020204" pitchFamily="34" charset="0"/>
              </a:rPr>
              <a:t>Car-Rider?</a:t>
            </a:r>
          </a:p>
          <a:p>
            <a:pPr algn="ctr"/>
            <a:r>
              <a:rPr lang="en-US" dirty="0">
                <a:latin typeface="Century Gothic" panose="020B0502020202020204" pitchFamily="34" charset="0"/>
              </a:rPr>
              <a:t>Both?</a:t>
            </a:r>
          </a:p>
        </p:txBody>
      </p:sp>
      <p:sp>
        <p:nvSpPr>
          <p:cNvPr id="6" name="Slide Number Placeholder 5">
            <a:extLst>
              <a:ext uri="{FF2B5EF4-FFF2-40B4-BE49-F238E27FC236}">
                <a16:creationId xmlns:a16="http://schemas.microsoft.com/office/drawing/2014/main" id="{0E9FA222-5353-4C7C-AD05-C1D9FD214FBD}"/>
              </a:ext>
            </a:extLst>
          </p:cNvPr>
          <p:cNvSpPr>
            <a:spLocks noGrp="1"/>
          </p:cNvSpPr>
          <p:nvPr>
            <p:ph type="sldNum" sz="quarter" idx="12"/>
          </p:nvPr>
        </p:nvSpPr>
        <p:spPr/>
        <p:txBody>
          <a:bodyPr/>
          <a:lstStyle/>
          <a:p>
            <a:fld id="{9A1730ED-6E09-4E93-8493-4F02AC2DF397}" type="slidenum">
              <a:rPr lang="en-US" altLang="en-US" smtClean="0"/>
              <a:pPr/>
              <a:t>6</a:t>
            </a:fld>
            <a:endParaRPr lang="en-US" altLang="en-US"/>
          </a:p>
        </p:txBody>
      </p:sp>
      <p:pic>
        <p:nvPicPr>
          <p:cNvPr id="9" name="Picture 8" descr="Image result for images for kindergarten">
            <a:extLst>
              <a:ext uri="{FF2B5EF4-FFF2-40B4-BE49-F238E27FC236}">
                <a16:creationId xmlns:a16="http://schemas.microsoft.com/office/drawing/2014/main" id="{D548F966-F498-4F63-99C1-ED71D9D6219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1001"/>
            <a:ext cx="2819401" cy="3083936"/>
          </a:xfrm>
          <a:prstGeom prst="rect">
            <a:avLst/>
          </a:prstGeom>
          <a:noFill/>
          <a:ln>
            <a:noFill/>
          </a:ln>
        </p:spPr>
      </p:pic>
    </p:spTree>
    <p:extLst>
      <p:ext uri="{BB962C8B-B14F-4D97-AF65-F5344CB8AC3E}">
        <p14:creationId xmlns:p14="http://schemas.microsoft.com/office/powerpoint/2010/main" val="2310859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0ABD-9A16-4178-8EEE-BDE913E2C2A9}"/>
              </a:ext>
            </a:extLst>
          </p:cNvPr>
          <p:cNvSpPr>
            <a:spLocks noGrp="1"/>
          </p:cNvSpPr>
          <p:nvPr>
            <p:ph type="title"/>
          </p:nvPr>
        </p:nvSpPr>
        <p:spPr/>
        <p:txBody>
          <a:bodyPr/>
          <a:lstStyle/>
          <a:p>
            <a:r>
              <a:rPr lang="en-US" sz="100" dirty="0"/>
              <a:t>.</a:t>
            </a:r>
          </a:p>
        </p:txBody>
      </p:sp>
      <p:sp>
        <p:nvSpPr>
          <p:cNvPr id="3" name="Content Placeholder 2">
            <a:extLst>
              <a:ext uri="{FF2B5EF4-FFF2-40B4-BE49-F238E27FC236}">
                <a16:creationId xmlns:a16="http://schemas.microsoft.com/office/drawing/2014/main" id="{333997A6-650D-4C01-94F6-76330D97E1CB}"/>
              </a:ext>
            </a:extLst>
          </p:cNvPr>
          <p:cNvSpPr>
            <a:spLocks noGrp="1"/>
          </p:cNvSpPr>
          <p:nvPr>
            <p:ph idx="1"/>
          </p:nvPr>
        </p:nvSpPr>
        <p:spPr>
          <a:xfrm>
            <a:off x="3656647" y="188912"/>
            <a:ext cx="4629150" cy="5565775"/>
          </a:xfrm>
        </p:spPr>
        <p:txBody>
          <a:bodyPr/>
          <a:lstStyle/>
          <a:p>
            <a:pPr marL="0" indent="0">
              <a:buNone/>
            </a:pPr>
            <a:r>
              <a:rPr lang="en-US" sz="1800" b="1" dirty="0">
                <a:latin typeface="Century Gothic" panose="020B0502020202020204" pitchFamily="34" charset="0"/>
              </a:rPr>
              <a:t>Learning Bridge After School Program</a:t>
            </a:r>
          </a:p>
          <a:p>
            <a:pPr marL="0" indent="0">
              <a:buNone/>
            </a:pPr>
            <a:endParaRPr lang="en-US" sz="1800" b="1" dirty="0">
              <a:latin typeface="Century Gothic" panose="020B0502020202020204" pitchFamily="34" charset="0"/>
            </a:endParaRPr>
          </a:p>
          <a:p>
            <a:pPr>
              <a:buFont typeface="Wingdings" panose="05000000000000000000" pitchFamily="2" charset="2"/>
              <a:buChar char="ü"/>
            </a:pPr>
            <a:r>
              <a:rPr lang="en-US" sz="1800" dirty="0">
                <a:latin typeface="Century Gothic" panose="020B0502020202020204" pitchFamily="34" charset="0"/>
              </a:rPr>
              <a:t>in all Paulding County Elementary Schools</a:t>
            </a:r>
          </a:p>
          <a:p>
            <a:pPr>
              <a:buFont typeface="Wingdings" panose="05000000000000000000" pitchFamily="2" charset="2"/>
              <a:buChar char="ü"/>
            </a:pPr>
            <a:r>
              <a:rPr lang="en-US" sz="1800" dirty="0">
                <a:latin typeface="Century Gothic" panose="020B0502020202020204" pitchFamily="34" charset="0"/>
              </a:rPr>
              <a:t>conforms to state regulations which govern daily operations</a:t>
            </a:r>
          </a:p>
          <a:p>
            <a:pPr>
              <a:buFont typeface="Wingdings" panose="05000000000000000000" pitchFamily="2" charset="2"/>
              <a:buChar char="ü"/>
            </a:pPr>
            <a:r>
              <a:rPr lang="en-US" sz="1800" dirty="0">
                <a:latin typeface="Century Gothic" panose="020B0502020202020204" pitchFamily="34" charset="0"/>
              </a:rPr>
              <a:t>does not offer child care on daily or short term basis</a:t>
            </a:r>
          </a:p>
          <a:p>
            <a:pPr marL="0" indent="0">
              <a:buNone/>
            </a:pPr>
            <a:r>
              <a:rPr lang="en-US" sz="1800" b="1" dirty="0">
                <a:latin typeface="Century Gothic" panose="020B0502020202020204" pitchFamily="34" charset="0"/>
              </a:rPr>
              <a:t>Full Time</a:t>
            </a:r>
          </a:p>
          <a:p>
            <a:pPr marL="400050" lvl="1" indent="0">
              <a:buNone/>
            </a:pPr>
            <a:r>
              <a:rPr lang="en-US" sz="1600" dirty="0">
                <a:latin typeface="Century Gothic" panose="020B0502020202020204" pitchFamily="34" charset="0"/>
              </a:rPr>
              <a:t>4-5 days/week @ $35 </a:t>
            </a:r>
            <a:r>
              <a:rPr lang="en-US" sz="1000" dirty="0">
                <a:latin typeface="Century Gothic" panose="020B0502020202020204" pitchFamily="34" charset="0"/>
              </a:rPr>
              <a:t>(2020-2021 rates)</a:t>
            </a:r>
            <a:endParaRPr lang="en-US" sz="1600" dirty="0">
              <a:latin typeface="Century Gothic" panose="020B0502020202020204" pitchFamily="34" charset="0"/>
            </a:endParaRPr>
          </a:p>
          <a:p>
            <a:pPr marL="0" indent="0">
              <a:buNone/>
            </a:pPr>
            <a:r>
              <a:rPr lang="en-US" sz="1800" b="1" dirty="0">
                <a:latin typeface="Century Gothic" panose="020B0502020202020204" pitchFamily="34" charset="0"/>
              </a:rPr>
              <a:t>Part Time</a:t>
            </a:r>
          </a:p>
          <a:p>
            <a:pPr marL="400050" lvl="1" indent="0">
              <a:buNone/>
            </a:pPr>
            <a:r>
              <a:rPr lang="en-US" sz="1600" dirty="0">
                <a:latin typeface="Century Gothic" panose="020B0502020202020204" pitchFamily="34" charset="0"/>
              </a:rPr>
              <a:t>1, 2 or 3 days/week @ $21 </a:t>
            </a:r>
            <a:r>
              <a:rPr lang="en-US" sz="1000" dirty="0">
                <a:latin typeface="Century Gothic" panose="020B0502020202020204" pitchFamily="34" charset="0"/>
              </a:rPr>
              <a:t>(2020-2021 rates)</a:t>
            </a:r>
            <a:endParaRPr lang="en-US" sz="1600" dirty="0">
              <a:latin typeface="Century Gothic" panose="020B0502020202020204" pitchFamily="34" charset="0"/>
            </a:endParaRPr>
          </a:p>
          <a:p>
            <a:pPr marL="0" indent="0">
              <a:buNone/>
            </a:pPr>
            <a:endParaRPr lang="en-US" sz="1600" dirty="0">
              <a:latin typeface="Century Gothic" panose="020B0502020202020204" pitchFamily="34" charset="0"/>
            </a:endParaRPr>
          </a:p>
          <a:p>
            <a:pPr marL="0" indent="0">
              <a:buNone/>
            </a:pPr>
            <a:r>
              <a:rPr lang="en-US" sz="1600" dirty="0">
                <a:latin typeface="Century Gothic" panose="020B0502020202020204" pitchFamily="34" charset="0"/>
              </a:rPr>
              <a:t>No drop-in or short term services </a:t>
            </a:r>
            <a:br>
              <a:rPr lang="en-US" sz="1600" dirty="0">
                <a:latin typeface="Century Gothic" panose="020B0502020202020204" pitchFamily="34" charset="0"/>
              </a:rPr>
            </a:br>
            <a:r>
              <a:rPr lang="en-US" sz="1600" dirty="0">
                <a:latin typeface="Century Gothic" panose="020B0502020202020204" pitchFamily="34" charset="0"/>
              </a:rPr>
              <a:t>available</a:t>
            </a:r>
          </a:p>
          <a:p>
            <a:pPr marL="0" indent="0">
              <a:buNone/>
            </a:pPr>
            <a:endParaRPr lang="en-US" sz="1600" dirty="0">
              <a:solidFill>
                <a:srgbClr val="575757"/>
              </a:solidFill>
              <a:latin typeface="Quicksand"/>
            </a:endParaRPr>
          </a:p>
          <a:p>
            <a:pPr marL="0" indent="0">
              <a:buNone/>
            </a:pPr>
            <a:r>
              <a:rPr lang="en-US" sz="1800" b="1" dirty="0">
                <a:solidFill>
                  <a:schemeClr val="tx2"/>
                </a:solidFill>
                <a:latin typeface="Century Gothic" panose="020B0502020202020204" pitchFamily="34" charset="0"/>
              </a:rPr>
              <a:t>Registration Fee: </a:t>
            </a:r>
            <a:r>
              <a:rPr lang="en-US" sz="1600" dirty="0">
                <a:solidFill>
                  <a:srgbClr val="575757"/>
                </a:solidFill>
                <a:latin typeface="Century Gothic" panose="020B0502020202020204" pitchFamily="34" charset="0"/>
              </a:rPr>
              <a:t> </a:t>
            </a:r>
          </a:p>
          <a:p>
            <a:pPr marL="0" indent="0">
              <a:buNone/>
            </a:pPr>
            <a:r>
              <a:rPr lang="en-US" sz="1600" dirty="0">
                <a:latin typeface="Century Gothic" panose="020B0502020202020204" pitchFamily="34" charset="0"/>
              </a:rPr>
              <a:t>$20/child or $40/family</a:t>
            </a:r>
          </a:p>
          <a:p>
            <a:pPr marL="0" indent="0">
              <a:buNone/>
            </a:pPr>
            <a:endParaRPr lang="en-US" sz="1000" dirty="0">
              <a:latin typeface="Century Gothic" panose="020B0502020202020204" pitchFamily="34" charset="0"/>
            </a:endParaRPr>
          </a:p>
          <a:p>
            <a:pPr marL="0" lvl="0" indent="0">
              <a:buNone/>
            </a:pPr>
            <a:r>
              <a:rPr lang="en-US" sz="1800" b="1" dirty="0">
                <a:solidFill>
                  <a:srgbClr val="000000"/>
                </a:solidFill>
                <a:latin typeface="Century Gothic" panose="020B0502020202020204" pitchFamily="34" charset="0"/>
              </a:rPr>
              <a:t>Summer Camp</a:t>
            </a:r>
          </a:p>
          <a:p>
            <a:pPr marL="0" indent="0">
              <a:buNone/>
            </a:pPr>
            <a:endParaRPr lang="en-US" sz="1000" dirty="0">
              <a:latin typeface="Century Gothic" panose="020B0502020202020204" pitchFamily="34" charset="0"/>
            </a:endParaRPr>
          </a:p>
          <a:p>
            <a:pPr marL="0" indent="0">
              <a:buNone/>
            </a:pPr>
            <a:r>
              <a:rPr lang="en-US" sz="1000" dirty="0">
                <a:latin typeface="Century Gothic" panose="020B0502020202020204" pitchFamily="34" charset="0"/>
              </a:rPr>
              <a:t>More details available at www.learningbridgepaulding.com </a:t>
            </a:r>
          </a:p>
          <a:p>
            <a:pPr marL="0" indent="0">
              <a:buNone/>
            </a:pPr>
            <a:endParaRPr lang="en-US" sz="1000" dirty="0">
              <a:latin typeface="Century Gothic" panose="020B0502020202020204" pitchFamily="34" charset="0"/>
            </a:endParaRPr>
          </a:p>
          <a:p>
            <a:pPr marL="0" indent="0">
              <a:buNone/>
            </a:pPr>
            <a:endParaRPr lang="en-US" sz="1000" dirty="0">
              <a:latin typeface="Century Gothic" panose="020B0502020202020204" pitchFamily="34" charset="0"/>
            </a:endParaRPr>
          </a:p>
          <a:p>
            <a:pPr marL="0" indent="0">
              <a:buNone/>
            </a:pPr>
            <a:endParaRPr lang="en-US" sz="1000" dirty="0">
              <a:latin typeface="Century Gothic" panose="020B0502020202020204" pitchFamily="34" charset="0"/>
            </a:endParaRPr>
          </a:p>
          <a:p>
            <a:pPr marL="0" indent="0">
              <a:buNone/>
            </a:pPr>
            <a:r>
              <a:rPr lang="en-US" sz="1000" dirty="0">
                <a:latin typeface="Century Gothic" panose="020B0502020202020204" pitchFamily="34" charset="0"/>
              </a:rPr>
              <a:t> </a:t>
            </a:r>
          </a:p>
          <a:p>
            <a:pPr marL="0" indent="0">
              <a:buNone/>
            </a:pPr>
            <a:br>
              <a:rPr lang="en-US" sz="2000" dirty="0">
                <a:latin typeface="Century Gothic" panose="020B0502020202020204" pitchFamily="34" charset="0"/>
              </a:rPr>
            </a:br>
            <a:endParaRPr lang="en-US" sz="2000" dirty="0">
              <a:latin typeface="Century Gothic" panose="020B0502020202020204" pitchFamily="34" charset="0"/>
            </a:endParaRPr>
          </a:p>
        </p:txBody>
      </p:sp>
      <p:sp>
        <p:nvSpPr>
          <p:cNvPr id="4" name="Text Placeholder 3">
            <a:extLst>
              <a:ext uri="{FF2B5EF4-FFF2-40B4-BE49-F238E27FC236}">
                <a16:creationId xmlns:a16="http://schemas.microsoft.com/office/drawing/2014/main" id="{C3E5A353-6446-48FD-A83B-F60857B93D70}"/>
              </a:ext>
            </a:extLst>
          </p:cNvPr>
          <p:cNvSpPr>
            <a:spLocks noGrp="1"/>
          </p:cNvSpPr>
          <p:nvPr>
            <p:ph type="body" sz="half" idx="2"/>
          </p:nvPr>
        </p:nvSpPr>
        <p:spPr>
          <a:xfrm>
            <a:off x="630238" y="2971800"/>
            <a:ext cx="2949575" cy="2897188"/>
          </a:xfrm>
        </p:spPr>
        <p:txBody>
          <a:bodyPr/>
          <a:lstStyle/>
          <a:p>
            <a:pPr algn="ctr"/>
            <a:r>
              <a:rPr lang="en-US" dirty="0">
                <a:latin typeface="Century Gothic" panose="020B0502020202020204" pitchFamily="34" charset="0"/>
              </a:rPr>
              <a:t>Private after school daycare, in school</a:t>
            </a:r>
          </a:p>
          <a:p>
            <a:endParaRPr lang="en-US" dirty="0">
              <a:latin typeface="Century Gothic" panose="020B0502020202020204" pitchFamily="34" charset="0"/>
            </a:endParaRPr>
          </a:p>
          <a:p>
            <a:endParaRPr lang="en-US" dirty="0">
              <a:latin typeface="Century Gothic" panose="020B0502020202020204" pitchFamily="34" charset="0"/>
            </a:endParaRPr>
          </a:p>
          <a:p>
            <a:r>
              <a:rPr lang="en-US" sz="2800" b="1" dirty="0">
                <a:latin typeface="Century Gothic" panose="020B0502020202020204" pitchFamily="34" charset="0"/>
              </a:rPr>
              <a:t>Learning Bridge</a:t>
            </a:r>
          </a:p>
          <a:p>
            <a:endParaRPr lang="en-US" sz="2800" b="1"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73F02938-A073-448C-AD18-FA83E9AFF8A5}"/>
              </a:ext>
            </a:extLst>
          </p:cNvPr>
          <p:cNvSpPr>
            <a:spLocks noGrp="1"/>
          </p:cNvSpPr>
          <p:nvPr>
            <p:ph type="sldNum" sz="quarter" idx="12"/>
          </p:nvPr>
        </p:nvSpPr>
        <p:spPr>
          <a:xfrm>
            <a:off x="6858000" y="6381750"/>
            <a:ext cx="2133600" cy="476250"/>
          </a:xfrm>
        </p:spPr>
        <p:txBody>
          <a:bodyPr/>
          <a:lstStyle/>
          <a:p>
            <a:fld id="{9A1730ED-6E09-4E93-8493-4F02AC2DF397}" type="slidenum">
              <a:rPr lang="en-US" altLang="en-US" smtClean="0"/>
              <a:pPr/>
              <a:t>7</a:t>
            </a:fld>
            <a:endParaRPr lang="en-US" altLang="en-US" dirty="0"/>
          </a:p>
        </p:txBody>
      </p:sp>
      <p:pic>
        <p:nvPicPr>
          <p:cNvPr id="7" name="Picture 6" descr="Image result for kindergarten pictures">
            <a:extLst>
              <a:ext uri="{FF2B5EF4-FFF2-40B4-BE49-F238E27FC236}">
                <a16:creationId xmlns:a16="http://schemas.microsoft.com/office/drawing/2014/main" id="{0AFC78CF-DFD1-491A-933E-E8048CDF82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2667000" cy="2045494"/>
          </a:xfrm>
          <a:prstGeom prst="rect">
            <a:avLst/>
          </a:prstGeom>
          <a:noFill/>
          <a:ln>
            <a:noFill/>
          </a:ln>
        </p:spPr>
      </p:pic>
      <p:pic>
        <p:nvPicPr>
          <p:cNvPr id="8" name="Picture 7">
            <a:extLst>
              <a:ext uri="{FF2B5EF4-FFF2-40B4-BE49-F238E27FC236}">
                <a16:creationId xmlns:a16="http://schemas.microsoft.com/office/drawing/2014/main" id="{AE00D521-4836-45AC-BD90-68D6626D7A06}"/>
              </a:ext>
            </a:extLst>
          </p:cNvPr>
          <p:cNvPicPr/>
          <p:nvPr/>
        </p:nvPicPr>
        <p:blipFill>
          <a:blip r:embed="rId3"/>
          <a:stretch>
            <a:fillRect/>
          </a:stretch>
        </p:blipFill>
        <p:spPr>
          <a:xfrm>
            <a:off x="934085" y="4800600"/>
            <a:ext cx="2170430" cy="590550"/>
          </a:xfrm>
          <a:prstGeom prst="rect">
            <a:avLst/>
          </a:prstGeom>
        </p:spPr>
      </p:pic>
    </p:spTree>
    <p:extLst>
      <p:ext uri="{BB962C8B-B14F-4D97-AF65-F5344CB8AC3E}">
        <p14:creationId xmlns:p14="http://schemas.microsoft.com/office/powerpoint/2010/main" val="384199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160C-E562-4288-8BB0-96D8BFAAFA78}"/>
              </a:ext>
            </a:extLst>
          </p:cNvPr>
          <p:cNvSpPr>
            <a:spLocks noGrp="1"/>
          </p:cNvSpPr>
          <p:nvPr>
            <p:ph type="title"/>
          </p:nvPr>
        </p:nvSpPr>
        <p:spPr/>
        <p:txBody>
          <a:bodyPr/>
          <a:lstStyle/>
          <a:p>
            <a:r>
              <a:rPr lang="en-US" sz="100" dirty="0"/>
              <a:t>.</a:t>
            </a:r>
          </a:p>
        </p:txBody>
      </p:sp>
      <p:sp>
        <p:nvSpPr>
          <p:cNvPr id="3" name="Content Placeholder 2">
            <a:extLst>
              <a:ext uri="{FF2B5EF4-FFF2-40B4-BE49-F238E27FC236}">
                <a16:creationId xmlns:a16="http://schemas.microsoft.com/office/drawing/2014/main" id="{5FE68333-ACFE-4C36-942D-D75143701A57}"/>
              </a:ext>
            </a:extLst>
          </p:cNvPr>
          <p:cNvSpPr>
            <a:spLocks noGrp="1"/>
          </p:cNvSpPr>
          <p:nvPr>
            <p:ph idx="1"/>
          </p:nvPr>
        </p:nvSpPr>
        <p:spPr>
          <a:xfrm>
            <a:off x="304800" y="1447800"/>
            <a:ext cx="8610600" cy="4678363"/>
          </a:xfrm>
        </p:spPr>
        <p:txBody>
          <a:bodyPr/>
          <a:lstStyle/>
          <a:p>
            <a:pPr marL="0" indent="0">
              <a:buNone/>
            </a:pPr>
            <a:r>
              <a:rPr lang="en-US" sz="2000" dirty="0">
                <a:latin typeface="Century Gothic" panose="020B0502020202020204" pitchFamily="34" charset="0"/>
              </a:rPr>
              <a:t>A beginning of year event, usually taking place in mid to late afternoon before the first week of school. Watch for date and time to be posted on the PCSD website soon!</a:t>
            </a:r>
          </a:p>
          <a:p>
            <a:pPr marL="0" indent="0">
              <a:buNone/>
            </a:pPr>
            <a:endParaRPr lang="en-US" sz="2000" dirty="0">
              <a:latin typeface="Century Gothic" panose="020B0502020202020204" pitchFamily="34" charset="0"/>
            </a:endParaRPr>
          </a:p>
          <a:p>
            <a:pPr>
              <a:buFont typeface="Wingdings" panose="05000000000000000000" pitchFamily="2" charset="2"/>
              <a:buChar char="ü"/>
            </a:pPr>
            <a:r>
              <a:rPr lang="en-US" sz="2000" dirty="0">
                <a:latin typeface="Century Gothic" panose="020B0502020202020204" pitchFamily="34" charset="0"/>
              </a:rPr>
              <a:t>visit your child’s classroom and teacher</a:t>
            </a:r>
          </a:p>
          <a:p>
            <a:pPr>
              <a:buFont typeface="Wingdings" panose="05000000000000000000" pitchFamily="2" charset="2"/>
              <a:buChar char="ü"/>
            </a:pPr>
            <a:r>
              <a:rPr lang="en-US" sz="2000" dirty="0">
                <a:latin typeface="Century Gothic" panose="020B0502020202020204" pitchFamily="34" charset="0"/>
              </a:rPr>
              <a:t>receive and complete beginning-of-year paperwork</a:t>
            </a:r>
          </a:p>
          <a:p>
            <a:pPr>
              <a:buFont typeface="Wingdings" panose="05000000000000000000" pitchFamily="2" charset="2"/>
              <a:buChar char="ü"/>
            </a:pPr>
            <a:r>
              <a:rPr lang="en-US" sz="2000" dirty="0">
                <a:latin typeface="Century Gothic" panose="020B0502020202020204" pitchFamily="34" charset="0"/>
              </a:rPr>
              <a:t>visit school nurse, if needed</a:t>
            </a:r>
          </a:p>
          <a:p>
            <a:pPr>
              <a:buFont typeface="Wingdings" panose="05000000000000000000" pitchFamily="2" charset="2"/>
              <a:buChar char="ü"/>
            </a:pPr>
            <a:r>
              <a:rPr lang="en-US" sz="2000" dirty="0">
                <a:latin typeface="Century Gothic" panose="020B0502020202020204" pitchFamily="34" charset="0"/>
              </a:rPr>
              <a:t>transportation staff may be available, if needed</a:t>
            </a:r>
          </a:p>
          <a:p>
            <a:pPr>
              <a:buFont typeface="Wingdings" panose="05000000000000000000" pitchFamily="2" charset="2"/>
              <a:buChar char="ü"/>
            </a:pPr>
            <a:r>
              <a:rPr lang="en-US" sz="2000" dirty="0">
                <a:latin typeface="Century Gothic" panose="020B0502020202020204" pitchFamily="34" charset="0"/>
              </a:rPr>
              <a:t>opportunity to register with Learning Bridge</a:t>
            </a:r>
          </a:p>
          <a:p>
            <a:pPr>
              <a:buFont typeface="Wingdings" panose="05000000000000000000" pitchFamily="2" charset="2"/>
              <a:buChar char="ü"/>
            </a:pPr>
            <a:r>
              <a:rPr lang="en-US" sz="2000" dirty="0">
                <a:latin typeface="Century Gothic" panose="020B0502020202020204" pitchFamily="34" charset="0"/>
              </a:rPr>
              <a:t>pay for school lunches</a:t>
            </a:r>
          </a:p>
          <a:p>
            <a:pPr>
              <a:buFont typeface="Wingdings" panose="05000000000000000000" pitchFamily="2" charset="2"/>
              <a:buChar char="ü"/>
            </a:pPr>
            <a:r>
              <a:rPr lang="en-US" sz="2000" dirty="0">
                <a:latin typeface="Century Gothic" panose="020B0502020202020204" pitchFamily="34" charset="0"/>
              </a:rPr>
              <a:t>visit school parent resource center</a:t>
            </a:r>
          </a:p>
          <a:p>
            <a:pPr>
              <a:buFont typeface="Wingdings" panose="05000000000000000000" pitchFamily="2" charset="2"/>
              <a:buChar char="ü"/>
            </a:pPr>
            <a:r>
              <a:rPr lang="en-US" sz="2000" dirty="0">
                <a:latin typeface="Century Gothic" panose="020B0502020202020204" pitchFamily="34" charset="0"/>
              </a:rPr>
              <a:t>meet school administration</a:t>
            </a:r>
          </a:p>
          <a:p>
            <a:pPr>
              <a:buFont typeface="Wingdings" panose="05000000000000000000" pitchFamily="2" charset="2"/>
              <a:buChar char="ü"/>
            </a:pPr>
            <a:r>
              <a:rPr lang="en-US" sz="2000" dirty="0">
                <a:latin typeface="Century Gothic" panose="020B0502020202020204" pitchFamily="34" charset="0"/>
              </a:rPr>
              <a:t>20-21 School Year, Open House -----------@ 2pm-6pm</a:t>
            </a:r>
          </a:p>
          <a:p>
            <a:pPr>
              <a:buFont typeface="Wingdings" panose="05000000000000000000" pitchFamily="2" charset="2"/>
              <a:buChar char="ü"/>
            </a:pPr>
            <a:r>
              <a:rPr lang="en-US" sz="2000" dirty="0">
                <a:latin typeface="Century Gothic" panose="020B0502020202020204" pitchFamily="34" charset="0"/>
              </a:rPr>
              <a:t>1</a:t>
            </a:r>
            <a:r>
              <a:rPr lang="en-US" sz="2000" baseline="30000" dirty="0">
                <a:latin typeface="Century Gothic" panose="020B0502020202020204" pitchFamily="34" charset="0"/>
              </a:rPr>
              <a:t>st</a:t>
            </a:r>
            <a:r>
              <a:rPr lang="en-US" sz="2000" dirty="0">
                <a:latin typeface="Century Gothic" panose="020B0502020202020204" pitchFamily="34" charset="0"/>
              </a:rPr>
              <a:t> Day of School begins, August 3</a:t>
            </a:r>
            <a:r>
              <a:rPr lang="en-US" sz="2000" baseline="30000" dirty="0">
                <a:latin typeface="Century Gothic" panose="020B0502020202020204" pitchFamily="34" charset="0"/>
              </a:rPr>
              <a:t>rd</a:t>
            </a:r>
            <a:r>
              <a:rPr lang="en-US" sz="2000" dirty="0">
                <a:latin typeface="Century Gothic" panose="020B0502020202020204" pitchFamily="34" charset="0"/>
              </a:rPr>
              <a:t>  </a:t>
            </a:r>
          </a:p>
        </p:txBody>
      </p:sp>
      <p:sp>
        <p:nvSpPr>
          <p:cNvPr id="5" name="Slide Number Placeholder 4">
            <a:extLst>
              <a:ext uri="{FF2B5EF4-FFF2-40B4-BE49-F238E27FC236}">
                <a16:creationId xmlns:a16="http://schemas.microsoft.com/office/drawing/2014/main" id="{00D7C615-74EE-4794-985A-F450830AD49B}"/>
              </a:ext>
            </a:extLst>
          </p:cNvPr>
          <p:cNvSpPr>
            <a:spLocks noGrp="1"/>
          </p:cNvSpPr>
          <p:nvPr>
            <p:ph type="sldNum" sz="quarter" idx="12"/>
          </p:nvPr>
        </p:nvSpPr>
        <p:spPr>
          <a:xfrm>
            <a:off x="8305800" y="6245225"/>
            <a:ext cx="381000" cy="476250"/>
          </a:xfrm>
        </p:spPr>
        <p:txBody>
          <a:bodyPr/>
          <a:lstStyle/>
          <a:p>
            <a:fld id="{0741B391-B6E4-4550-A2DB-538059D94534}" type="slidenum">
              <a:rPr lang="en-US" altLang="en-US" smtClean="0"/>
              <a:pPr/>
              <a:t>8</a:t>
            </a:fld>
            <a:endParaRPr lang="en-US" altLang="en-US"/>
          </a:p>
        </p:txBody>
      </p:sp>
      <p:pic>
        <p:nvPicPr>
          <p:cNvPr id="6" name="Picture 5" descr="Image result for images for school open house">
            <a:extLst>
              <a:ext uri="{FF2B5EF4-FFF2-40B4-BE49-F238E27FC236}">
                <a16:creationId xmlns:a16="http://schemas.microsoft.com/office/drawing/2014/main" id="{018902D5-1F16-4A2D-84EF-8F96A9CFBE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762500" cy="1238250"/>
          </a:xfrm>
          <a:prstGeom prst="rect">
            <a:avLst/>
          </a:prstGeom>
          <a:noFill/>
          <a:ln>
            <a:noFill/>
          </a:ln>
        </p:spPr>
      </p:pic>
    </p:spTree>
    <p:extLst>
      <p:ext uri="{BB962C8B-B14F-4D97-AF65-F5344CB8AC3E}">
        <p14:creationId xmlns:p14="http://schemas.microsoft.com/office/powerpoint/2010/main" val="223840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images for kindergarten">
            <a:extLst>
              <a:ext uri="{FF2B5EF4-FFF2-40B4-BE49-F238E27FC236}">
                <a16:creationId xmlns:a16="http://schemas.microsoft.com/office/drawing/2014/main" id="{83B5BA3C-2083-4403-8C17-FAAA23C97B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903" y="1905000"/>
            <a:ext cx="8381689" cy="39623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DBD2C3-D092-42E6-BBC1-79F8D0B89951}"/>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lnSpc>
                <a:spcPct val="90000"/>
              </a:lnSpc>
            </a:pPr>
            <a:r>
              <a:rPr lang="en-US" sz="2800" b="1" kern="1200" dirty="0">
                <a:solidFill>
                  <a:schemeClr val="bg1"/>
                </a:solidFill>
                <a:latin typeface="Century Gothic" panose="020B0502020202020204" pitchFamily="34" charset="0"/>
              </a:rPr>
              <a:t>Ready, Set, Go!</a:t>
            </a:r>
          </a:p>
        </p:txBody>
      </p:sp>
      <p:sp>
        <p:nvSpPr>
          <p:cNvPr id="5" name="Slide Number Placeholder 4">
            <a:extLst>
              <a:ext uri="{FF2B5EF4-FFF2-40B4-BE49-F238E27FC236}">
                <a16:creationId xmlns:a16="http://schemas.microsoft.com/office/drawing/2014/main" id="{4DBDB9EC-D7FA-4E70-ADDC-DC991C13AC2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0741B391-B6E4-4550-A2DB-538059D94534}" type="slidenum">
              <a:rPr lang="en-US" altLang="en-US" sz="1200" smtClean="0">
                <a:solidFill>
                  <a:schemeClr val="tx1">
                    <a:tint val="75000"/>
                  </a:schemeClr>
                </a:solidFill>
                <a:latin typeface="+mn-lt"/>
              </a:rPr>
              <a:pPr>
                <a:spcAft>
                  <a:spcPts val="600"/>
                </a:spcAft>
              </a:pPr>
              <a:t>9</a:t>
            </a:fld>
            <a:endParaRPr lang="en-US" altLang="en-US" sz="1200">
              <a:solidFill>
                <a:schemeClr val="tx1">
                  <a:tint val="75000"/>
                </a:schemeClr>
              </a:solidFill>
              <a:latin typeface="+mn-lt"/>
            </a:endParaRPr>
          </a:p>
        </p:txBody>
      </p:sp>
    </p:spTree>
    <p:extLst>
      <p:ext uri="{BB962C8B-B14F-4D97-AF65-F5344CB8AC3E}">
        <p14:creationId xmlns:p14="http://schemas.microsoft.com/office/powerpoint/2010/main" val="127171132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1126</Words>
  <Application>Microsoft Office PowerPoint</Application>
  <PresentationFormat>On-screen Show (4:3)</PresentationFormat>
  <Paragraphs>263</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Quicksand</vt:lpstr>
      <vt:lpstr>Wingdings</vt:lpstr>
      <vt:lpstr>Office Theme</vt:lpstr>
      <vt:lpstr>On the way to Kindergarten!  2020-2021 School Year</vt:lpstr>
      <vt:lpstr>PowerPoint Presentation</vt:lpstr>
      <vt:lpstr>PowerPoint Presentation</vt:lpstr>
      <vt:lpstr>PowerPoint Presentation</vt:lpstr>
      <vt:lpstr>.</vt:lpstr>
      <vt:lpstr>.</vt:lpstr>
      <vt:lpstr>.</vt:lpstr>
      <vt:lpstr>.</vt:lpstr>
      <vt:lpstr>Ready, Set, Go!</vt:lpstr>
      <vt:lpstr>    Social     Skills</vt:lpstr>
      <vt:lpstr>General Readiness in Academics</vt:lpstr>
      <vt:lpstr>General Readiness in Academics</vt:lpstr>
      <vt:lpstr>What will my child be learning? </vt:lpstr>
      <vt:lpstr>Literacy</vt:lpstr>
      <vt:lpstr>Literacy      </vt:lpstr>
      <vt:lpstr>Math</vt:lpstr>
      <vt:lpstr>Measuring my  child’s progress  Full information is available here.</vt:lpstr>
      <vt:lpstr>Measuring my  child’s progress</vt:lpstr>
      <vt:lpstr>PowerPoint Presentation</vt:lpstr>
      <vt:lpstr>Read</vt:lpstr>
      <vt:lpstr>Talk with your child A LOT!</vt:lpstr>
      <vt:lpstr>PLAY with  WORDS</vt:lpstr>
      <vt:lpstr>PLAY with NUMBERS    </vt:lpstr>
      <vt:lpstr>PowerPoint Presentation</vt:lpstr>
      <vt:lpstr>Join the Public Library!</vt:lpstr>
      <vt:lpstr>ACCESS  Paulding County School  District Website click here</vt:lpstr>
      <vt:lpstr>Communication    </vt:lpstr>
      <vt:lpstr>Would you like to  VOLUNTEER?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way to Kindergarten!  2020-2021 School Year</dc:title>
  <dc:creator>Kimberly K. Williams</dc:creator>
  <cp:lastModifiedBy>Kimberly K. Williams</cp:lastModifiedBy>
  <cp:revision>5</cp:revision>
  <dcterms:created xsi:type="dcterms:W3CDTF">2020-02-12T19:32:33Z</dcterms:created>
  <dcterms:modified xsi:type="dcterms:W3CDTF">2020-02-25T13:36:08Z</dcterms:modified>
</cp:coreProperties>
</file>